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5"/>
  </p:notesMasterIdLst>
  <p:sldIdLst>
    <p:sldId id="293" r:id="rId2"/>
    <p:sldId id="288" r:id="rId3"/>
    <p:sldId id="299" r:id="rId4"/>
    <p:sldId id="258" r:id="rId5"/>
    <p:sldId id="295" r:id="rId6"/>
    <p:sldId id="296" r:id="rId7"/>
    <p:sldId id="292" r:id="rId8"/>
    <p:sldId id="291" r:id="rId9"/>
    <p:sldId id="290" r:id="rId10"/>
    <p:sldId id="300" r:id="rId11"/>
    <p:sldId id="289" r:id="rId12"/>
    <p:sldId id="294" r:id="rId13"/>
    <p:sldId id="298" r:id="rId14"/>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75762" autoAdjust="0"/>
  </p:normalViewPr>
  <p:slideViewPr>
    <p:cSldViewPr snapToGrid="0">
      <p:cViewPr varScale="1">
        <p:scale>
          <a:sx n="75" d="100"/>
          <a:sy n="75" d="100"/>
        </p:scale>
        <p:origin x="18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8F239F59-5E4E-4B9B-B43B-F49073630B97}" type="datetimeFigureOut">
              <a:rPr lang="en-US" smtClean="0"/>
              <a:t>8/10/2017</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7DE724A3-C7C2-4D8A-8CC4-77629033615B}" type="slidenum">
              <a:rPr lang="en-US" smtClean="0"/>
              <a:t>‹#›</a:t>
            </a:fld>
            <a:endParaRPr lang="en-US"/>
          </a:p>
        </p:txBody>
      </p:sp>
    </p:spTree>
    <p:extLst>
      <p:ext uri="{BB962C8B-B14F-4D97-AF65-F5344CB8AC3E}">
        <p14:creationId xmlns:p14="http://schemas.microsoft.com/office/powerpoint/2010/main" val="1100385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a:t>
            </a:r>
            <a:r>
              <a:rPr lang="en-US" baseline="0" dirty="0" smtClean="0"/>
              <a:t> example of what an Instructor Book should contain. Instructor books will vary based on different needs of the POI. The examples in this presentation are available for download on the USACC website at http://www.benning.army.mil/armor/316thCav/129/Combatives/ </a:t>
            </a:r>
            <a:endParaRPr lang="en-US" dirty="0"/>
          </a:p>
        </p:txBody>
      </p:sp>
      <p:sp>
        <p:nvSpPr>
          <p:cNvPr id="4" name="Slide Number Placeholder 3"/>
          <p:cNvSpPr>
            <a:spLocks noGrp="1"/>
          </p:cNvSpPr>
          <p:nvPr>
            <p:ph type="sldNum" sz="quarter" idx="10"/>
          </p:nvPr>
        </p:nvSpPr>
        <p:spPr/>
        <p:txBody>
          <a:bodyPr/>
          <a:lstStyle/>
          <a:p>
            <a:fld id="{7DE724A3-C7C2-4D8A-8CC4-77629033615B}" type="slidenum">
              <a:rPr lang="en-US" smtClean="0"/>
              <a:t>1</a:t>
            </a:fld>
            <a:endParaRPr lang="en-US"/>
          </a:p>
        </p:txBody>
      </p:sp>
    </p:spTree>
    <p:extLst>
      <p:ext uri="{BB962C8B-B14F-4D97-AF65-F5344CB8AC3E}">
        <p14:creationId xmlns:p14="http://schemas.microsoft.com/office/powerpoint/2010/main" val="2626153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Realistic</a:t>
            </a:r>
            <a:r>
              <a:rPr lang="en-US" baseline="0" dirty="0" smtClean="0"/>
              <a:t> Training 1-6: (Only 1-4 pictured above) Available for download on the USACC Website. Required topics of discussion for the BCC, however there are many relevant concepts and discussions in the TCC as well.</a:t>
            </a:r>
            <a:endParaRPr lang="en-US" dirty="0"/>
          </a:p>
        </p:txBody>
      </p:sp>
      <p:sp>
        <p:nvSpPr>
          <p:cNvPr id="4" name="Slide Number Placeholder 3"/>
          <p:cNvSpPr>
            <a:spLocks noGrp="1"/>
          </p:cNvSpPr>
          <p:nvPr>
            <p:ph type="sldNum" sz="quarter" idx="10"/>
          </p:nvPr>
        </p:nvSpPr>
        <p:spPr/>
        <p:txBody>
          <a:bodyPr/>
          <a:lstStyle/>
          <a:p>
            <a:fld id="{7DE724A3-C7C2-4D8A-8CC4-77629033615B}" type="slidenum">
              <a:rPr lang="en-US" smtClean="0"/>
              <a:t>10</a:t>
            </a:fld>
            <a:endParaRPr lang="en-US"/>
          </a:p>
        </p:txBody>
      </p:sp>
    </p:spTree>
    <p:extLst>
      <p:ext uri="{BB962C8B-B14F-4D97-AF65-F5344CB8AC3E}">
        <p14:creationId xmlns:p14="http://schemas.microsoft.com/office/powerpoint/2010/main" val="2896861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Head Injury Handout: Should have a copy available to hand out to the students before and after high risk training (i.e. Option 3 Drill, Bouts, React</a:t>
            </a:r>
            <a:r>
              <a:rPr lang="en-US" baseline="0" dirty="0" smtClean="0"/>
              <a:t> to Man-to-Man Contact Drill, etc.).</a:t>
            </a:r>
          </a:p>
          <a:p>
            <a:endParaRPr lang="en-US" baseline="0" dirty="0" smtClean="0"/>
          </a:p>
          <a:p>
            <a:r>
              <a:rPr lang="en-US" baseline="0" dirty="0" smtClean="0"/>
              <a:t>Head Injury Protocol: Will vary by unit. Get with a medical provider at your post or unit to create a protocol for possible head injuries that occur during the course. One protocol is sufficient for all courses that an instructor teaches.</a:t>
            </a:r>
          </a:p>
          <a:p>
            <a:endParaRPr lang="en-US" baseline="0" dirty="0" smtClean="0"/>
          </a:p>
          <a:p>
            <a:r>
              <a:rPr lang="en-US" baseline="0" dirty="0" smtClean="0"/>
              <a:t>Injury Screening Form: Can be a standard sick call form. Should have a blank copy available for students who sustain an injury during the course.</a:t>
            </a:r>
            <a:endParaRPr lang="en-US" dirty="0"/>
          </a:p>
        </p:txBody>
      </p:sp>
      <p:sp>
        <p:nvSpPr>
          <p:cNvPr id="4" name="Slide Number Placeholder 3"/>
          <p:cNvSpPr>
            <a:spLocks noGrp="1"/>
          </p:cNvSpPr>
          <p:nvPr>
            <p:ph type="sldNum" sz="quarter" idx="10"/>
          </p:nvPr>
        </p:nvSpPr>
        <p:spPr/>
        <p:txBody>
          <a:bodyPr/>
          <a:lstStyle/>
          <a:p>
            <a:fld id="{7DE724A3-C7C2-4D8A-8CC4-77629033615B}" type="slidenum">
              <a:rPr lang="en-US" smtClean="0"/>
              <a:t>11</a:t>
            </a:fld>
            <a:endParaRPr lang="en-US"/>
          </a:p>
        </p:txBody>
      </p:sp>
    </p:spTree>
    <p:extLst>
      <p:ext uri="{BB962C8B-B14F-4D97-AF65-F5344CB8AC3E}">
        <p14:creationId xmlns:p14="http://schemas.microsoft.com/office/powerpoint/2010/main" val="147129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Bout Sheets:</a:t>
            </a:r>
            <a:r>
              <a:rPr lang="en-US" baseline="0" dirty="0" smtClean="0"/>
              <a:t> *TCC Specific. Used during bouts for students to practice coaching other students who participate in the bouts and to give feedback.</a:t>
            </a:r>
          </a:p>
          <a:p>
            <a:endParaRPr lang="en-US" baseline="0" dirty="0" smtClean="0"/>
          </a:p>
          <a:p>
            <a:r>
              <a:rPr lang="en-US" baseline="0" dirty="0" smtClean="0"/>
              <a:t>Bout Score Sheet (5-Point Must): *TCC/Tournament Specific. Scoring system for Intermediate Rules Bouts.</a:t>
            </a:r>
          </a:p>
          <a:p>
            <a:endParaRPr lang="en-US" baseline="0" dirty="0" smtClean="0"/>
          </a:p>
          <a:p>
            <a:r>
              <a:rPr lang="en-US" baseline="0" dirty="0" smtClean="0"/>
              <a:t>Bout Score Sheet(10-Point Must): *TCC/Tournament Specific. Scoring system for Advanced Rules Bouts.</a:t>
            </a:r>
          </a:p>
          <a:p>
            <a:endParaRPr lang="en-US" baseline="0" dirty="0" smtClean="0"/>
          </a:p>
          <a:p>
            <a:r>
              <a:rPr lang="en-US" baseline="0" dirty="0" smtClean="0"/>
              <a:t>Tactical Scenario Bout Sheet (Not Pictured): Same as the Intermediate Rules Bout Sheet (5-Point Must), except scoring criteria is different. Refer to TC 3-25.150 for </a:t>
            </a:r>
            <a:r>
              <a:rPr lang="en-US" baseline="0" smtClean="0"/>
              <a:t>scoring criteria.</a:t>
            </a:r>
            <a:endParaRPr lang="en-US" dirty="0"/>
          </a:p>
        </p:txBody>
      </p:sp>
      <p:sp>
        <p:nvSpPr>
          <p:cNvPr id="4" name="Slide Number Placeholder 3"/>
          <p:cNvSpPr>
            <a:spLocks noGrp="1"/>
          </p:cNvSpPr>
          <p:nvPr>
            <p:ph type="sldNum" sz="quarter" idx="10"/>
          </p:nvPr>
        </p:nvSpPr>
        <p:spPr/>
        <p:txBody>
          <a:bodyPr/>
          <a:lstStyle/>
          <a:p>
            <a:fld id="{7DE724A3-C7C2-4D8A-8CC4-77629033615B}" type="slidenum">
              <a:rPr lang="en-US" smtClean="0"/>
              <a:t>12</a:t>
            </a:fld>
            <a:endParaRPr lang="en-US"/>
          </a:p>
        </p:txBody>
      </p:sp>
    </p:spTree>
    <p:extLst>
      <p:ext uri="{BB962C8B-B14F-4D97-AF65-F5344CB8AC3E}">
        <p14:creationId xmlns:p14="http://schemas.microsoft.com/office/powerpoint/2010/main" val="199149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Critique Sheet:</a:t>
            </a:r>
            <a:r>
              <a:rPr lang="en-US" baseline="0" dirty="0" smtClean="0"/>
              <a:t> All instructors should have a critique sheet, regardless of the Course. One critique sheet can work for several different courses. Available on the USACC website.</a:t>
            </a:r>
          </a:p>
          <a:p>
            <a:endParaRPr lang="en-US" baseline="0" dirty="0" smtClean="0"/>
          </a:p>
          <a:p>
            <a:r>
              <a:rPr lang="en-US" baseline="0" dirty="0" smtClean="0"/>
              <a:t>Equipment &amp; NSN’s: List of all equipment and all NSN’s required for effective training. Can be combined for several courses or can be course specific based on the training location.</a:t>
            </a:r>
            <a:endParaRPr lang="en-US" dirty="0"/>
          </a:p>
        </p:txBody>
      </p:sp>
      <p:sp>
        <p:nvSpPr>
          <p:cNvPr id="4" name="Slide Number Placeholder 3"/>
          <p:cNvSpPr>
            <a:spLocks noGrp="1"/>
          </p:cNvSpPr>
          <p:nvPr>
            <p:ph type="sldNum" sz="quarter" idx="10"/>
          </p:nvPr>
        </p:nvSpPr>
        <p:spPr/>
        <p:txBody>
          <a:bodyPr/>
          <a:lstStyle/>
          <a:p>
            <a:fld id="{7DE724A3-C7C2-4D8A-8CC4-77629033615B}" type="slidenum">
              <a:rPr lang="en-US" smtClean="0"/>
              <a:t>13</a:t>
            </a:fld>
            <a:endParaRPr lang="en-US"/>
          </a:p>
        </p:txBody>
      </p:sp>
    </p:spTree>
    <p:extLst>
      <p:ext uri="{BB962C8B-B14F-4D97-AF65-F5344CB8AC3E}">
        <p14:creationId xmlns:p14="http://schemas.microsoft.com/office/powerpoint/2010/main" val="406549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Certificate: Should be the first thing in your Instructor Book. For</a:t>
            </a:r>
            <a:r>
              <a:rPr lang="en-US" baseline="0" dirty="0" smtClean="0"/>
              <a:t> responsibilities and authorizations of each certification, reference TC 3-25.150 or the handout on the USACC website.</a:t>
            </a:r>
          </a:p>
          <a:p>
            <a:endParaRPr lang="en-US" baseline="0" dirty="0" smtClean="0"/>
          </a:p>
          <a:p>
            <a:r>
              <a:rPr lang="en-US" baseline="0" dirty="0" smtClean="0"/>
              <a:t>Deliberate Risk Assessment Worksheet: Should be the second document in your instructor book. Outlines the risks and control measures for safe training. A blanket </a:t>
            </a:r>
            <a:r>
              <a:rPr lang="en-US" baseline="0" dirty="0" err="1" smtClean="0"/>
              <a:t>Combatives</a:t>
            </a:r>
            <a:r>
              <a:rPr lang="en-US" baseline="0" dirty="0" smtClean="0"/>
              <a:t> DRAW is available on the USACC website.</a:t>
            </a:r>
            <a:endParaRPr lang="en-US" dirty="0"/>
          </a:p>
        </p:txBody>
      </p:sp>
      <p:sp>
        <p:nvSpPr>
          <p:cNvPr id="4" name="Slide Number Placeholder 3"/>
          <p:cNvSpPr>
            <a:spLocks noGrp="1"/>
          </p:cNvSpPr>
          <p:nvPr>
            <p:ph type="sldNum" sz="quarter" idx="10"/>
          </p:nvPr>
        </p:nvSpPr>
        <p:spPr/>
        <p:txBody>
          <a:bodyPr/>
          <a:lstStyle/>
          <a:p>
            <a:fld id="{7DE724A3-C7C2-4D8A-8CC4-77629033615B}" type="slidenum">
              <a:rPr lang="en-US" smtClean="0"/>
              <a:t>2</a:t>
            </a:fld>
            <a:endParaRPr lang="en-US"/>
          </a:p>
        </p:txBody>
      </p:sp>
    </p:spTree>
    <p:extLst>
      <p:ext uri="{BB962C8B-B14F-4D97-AF65-F5344CB8AC3E}">
        <p14:creationId xmlns:p14="http://schemas.microsoft.com/office/powerpoint/2010/main" val="408134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Visitor Log: Should keep a blank copy in your</a:t>
            </a:r>
            <a:r>
              <a:rPr lang="en-US" baseline="0" dirty="0" smtClean="0"/>
              <a:t> instructor book. The working copy should function as a “Sign-In” sheet to keep a record of the numbers of Soldiers who train at your facility. Funding stops when numbers go down, so keep up with the record.</a:t>
            </a:r>
            <a:endParaRPr lang="en-US" dirty="0" smtClean="0"/>
          </a:p>
          <a:p>
            <a:endParaRPr lang="en-US" dirty="0" smtClean="0"/>
          </a:p>
          <a:p>
            <a:r>
              <a:rPr lang="en-US" dirty="0" smtClean="0"/>
              <a:t>Hold Harmless Waiver: Should be with the Visitor</a:t>
            </a:r>
            <a:r>
              <a:rPr lang="en-US" baseline="0" dirty="0" smtClean="0"/>
              <a:t> Log. Anybody who is not ARNG, AR, or RA or the equivalent in other services is required to sign a hold-harmless waiver prior to participating in physical training of any kind at the facility. An example can be found on the USACC website and should be reviewed by legal at your post.</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DE724A3-C7C2-4D8A-8CC4-77629033615B}" type="slidenum">
              <a:rPr lang="en-US" smtClean="0"/>
              <a:t>3</a:t>
            </a:fld>
            <a:endParaRPr lang="en-US"/>
          </a:p>
        </p:txBody>
      </p:sp>
    </p:spTree>
    <p:extLst>
      <p:ext uri="{BB962C8B-B14F-4D97-AF65-F5344CB8AC3E}">
        <p14:creationId xmlns:p14="http://schemas.microsoft.com/office/powerpoint/2010/main" val="3649123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Unit/Course</a:t>
            </a:r>
            <a:r>
              <a:rPr lang="en-US" baseline="0" dirty="0" smtClean="0"/>
              <a:t> SOP: Outlines all relevant administrative information for the course to include OML, Off-post sanctions, safety information, etc.</a:t>
            </a:r>
          </a:p>
          <a:p>
            <a:endParaRPr lang="en-US" baseline="0" dirty="0" smtClean="0"/>
          </a:p>
          <a:p>
            <a:r>
              <a:rPr lang="en-US" baseline="0" dirty="0" smtClean="0"/>
              <a:t>Course SOP: Prescribes guidelines and procedures for the daily operations of the course to include accountability, standards of conduct, testing procedures, disciplinary procedures, rebuttal procedures, etc.</a:t>
            </a:r>
          </a:p>
          <a:p>
            <a:endParaRPr lang="en-US" baseline="0" dirty="0" smtClean="0"/>
          </a:p>
          <a:p>
            <a:r>
              <a:rPr lang="en-US" baseline="0" dirty="0" smtClean="0"/>
              <a:t>Course Medical SOP: Prescribes medical guidelines and procedures to include student hygiene, medical screening, sick call procedure, etc.</a:t>
            </a:r>
            <a:endParaRPr lang="en-US" dirty="0"/>
          </a:p>
        </p:txBody>
      </p:sp>
      <p:sp>
        <p:nvSpPr>
          <p:cNvPr id="4" name="Slide Number Placeholder 3"/>
          <p:cNvSpPr>
            <a:spLocks noGrp="1"/>
          </p:cNvSpPr>
          <p:nvPr>
            <p:ph type="sldNum" sz="quarter" idx="10"/>
          </p:nvPr>
        </p:nvSpPr>
        <p:spPr/>
        <p:txBody>
          <a:bodyPr/>
          <a:lstStyle/>
          <a:p>
            <a:fld id="{7DE724A3-C7C2-4D8A-8CC4-77629033615B}" type="slidenum">
              <a:rPr lang="en-US" smtClean="0"/>
              <a:t>4</a:t>
            </a:fld>
            <a:endParaRPr lang="en-US"/>
          </a:p>
        </p:txBody>
      </p:sp>
    </p:spTree>
    <p:extLst>
      <p:ext uri="{BB962C8B-B14F-4D97-AF65-F5344CB8AC3E}">
        <p14:creationId xmlns:p14="http://schemas.microsoft.com/office/powerpoint/2010/main" val="1731387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Option 3 SOP: Required</a:t>
            </a:r>
            <a:r>
              <a:rPr lang="en-US" baseline="0" dirty="0" smtClean="0"/>
              <a:t> for all instructors who teach the BCC. Can be found on the USACC website for download. </a:t>
            </a:r>
            <a:endParaRPr lang="en-US" dirty="0" smtClean="0"/>
          </a:p>
          <a:p>
            <a:endParaRPr lang="en-US" dirty="0" smtClean="0"/>
          </a:p>
          <a:p>
            <a:r>
              <a:rPr lang="en-US" dirty="0" smtClean="0"/>
              <a:t>Option 3 Annex A: Outlines the required training for all Soldiers and Instructors before participating in the Option 3 Drill. Required for all BCC Instructors.</a:t>
            </a:r>
          </a:p>
          <a:p>
            <a:endParaRPr lang="en-US" dirty="0" smtClean="0"/>
          </a:p>
          <a:p>
            <a:r>
              <a:rPr lang="en-US" dirty="0" smtClean="0"/>
              <a:t>React to Man-to-Man Contact Drill SOP: Required for all BCC Instructors. Outlines the procedure for</a:t>
            </a:r>
            <a:r>
              <a:rPr lang="en-US" baseline="0" dirty="0" smtClean="0"/>
              <a:t> the “React to Man-to-Man Contact Drill as a BCC requirement.</a:t>
            </a:r>
            <a:endParaRPr lang="en-US" dirty="0"/>
          </a:p>
        </p:txBody>
      </p:sp>
      <p:sp>
        <p:nvSpPr>
          <p:cNvPr id="4" name="Slide Number Placeholder 3"/>
          <p:cNvSpPr>
            <a:spLocks noGrp="1"/>
          </p:cNvSpPr>
          <p:nvPr>
            <p:ph type="sldNum" sz="quarter" idx="10"/>
          </p:nvPr>
        </p:nvSpPr>
        <p:spPr/>
        <p:txBody>
          <a:bodyPr/>
          <a:lstStyle/>
          <a:p>
            <a:fld id="{7DE724A3-C7C2-4D8A-8CC4-77629033615B}" type="slidenum">
              <a:rPr lang="en-US" smtClean="0"/>
              <a:t>5</a:t>
            </a:fld>
            <a:endParaRPr lang="en-US"/>
          </a:p>
        </p:txBody>
      </p:sp>
    </p:spTree>
    <p:extLst>
      <p:ext uri="{BB962C8B-B14F-4D97-AF65-F5344CB8AC3E}">
        <p14:creationId xmlns:p14="http://schemas.microsoft.com/office/powerpoint/2010/main" val="3622155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Option 3 Oral Brief (Students): Required for all BCC Instructors. Instructors will use this to</a:t>
            </a:r>
            <a:r>
              <a:rPr lang="en-US" baseline="0" dirty="0" smtClean="0"/>
              <a:t> brief students before every Option 3 Drill.</a:t>
            </a:r>
            <a:endParaRPr lang="en-US" dirty="0" smtClean="0"/>
          </a:p>
          <a:p>
            <a:endParaRPr lang="en-US" dirty="0" smtClean="0"/>
          </a:p>
          <a:p>
            <a:r>
              <a:rPr lang="en-US" dirty="0" smtClean="0"/>
              <a:t>Option 3 Oral</a:t>
            </a:r>
            <a:r>
              <a:rPr lang="en-US" baseline="0" dirty="0" smtClean="0"/>
              <a:t> Brief (Punchers) Required for all BCC Instructors. Instructors will use this to brief Punchers separately from the Students before every Option 3 Drill.</a:t>
            </a:r>
            <a:endParaRPr lang="en-US" dirty="0" smtClean="0"/>
          </a:p>
          <a:p>
            <a:endParaRPr lang="en-US" dirty="0" smtClean="0"/>
          </a:p>
          <a:p>
            <a:r>
              <a:rPr lang="en-US" dirty="0" smtClean="0"/>
              <a:t>Grappling Safety Brief: Required for all </a:t>
            </a:r>
            <a:r>
              <a:rPr lang="en-US" dirty="0" err="1" smtClean="0"/>
              <a:t>Combatives</a:t>
            </a:r>
            <a:r>
              <a:rPr lang="en-US" dirty="0" smtClean="0"/>
              <a:t> Instructors.  A series of briefs that contain several grappling situations. Instructors</a:t>
            </a:r>
            <a:r>
              <a:rPr lang="en-US" baseline="0" dirty="0" smtClean="0"/>
              <a:t> will brief Soldiers with one of the following briefs </a:t>
            </a:r>
            <a:r>
              <a:rPr lang="en-US" i="1" baseline="0" dirty="0" smtClean="0"/>
              <a:t>at a minimum</a:t>
            </a:r>
            <a:r>
              <a:rPr lang="en-US" i="0" baseline="0" dirty="0" smtClean="0"/>
              <a:t> and are encouraged to add on to the brief as necessary, but will never take away from it.</a:t>
            </a:r>
            <a:endParaRPr lang="en-US" dirty="0"/>
          </a:p>
        </p:txBody>
      </p:sp>
      <p:sp>
        <p:nvSpPr>
          <p:cNvPr id="4" name="Slide Number Placeholder 3"/>
          <p:cNvSpPr>
            <a:spLocks noGrp="1"/>
          </p:cNvSpPr>
          <p:nvPr>
            <p:ph type="sldNum" sz="quarter" idx="10"/>
          </p:nvPr>
        </p:nvSpPr>
        <p:spPr/>
        <p:txBody>
          <a:bodyPr/>
          <a:lstStyle/>
          <a:p>
            <a:fld id="{7DE724A3-C7C2-4D8A-8CC4-77629033615B}" type="slidenum">
              <a:rPr lang="en-US" smtClean="0"/>
              <a:t>6</a:t>
            </a:fld>
            <a:endParaRPr lang="en-US"/>
          </a:p>
        </p:txBody>
      </p:sp>
    </p:spTree>
    <p:extLst>
      <p:ext uri="{BB962C8B-B14F-4D97-AF65-F5344CB8AC3E}">
        <p14:creationId xmlns:p14="http://schemas.microsoft.com/office/powerpoint/2010/main" val="3702911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Course Graduation Requirements: Outlines the specific Graduation Requirements</a:t>
            </a:r>
            <a:r>
              <a:rPr lang="en-US" baseline="0" dirty="0" smtClean="0"/>
              <a:t> for a given course. Instructors who teach several courses (BCC/TCC) should have the graduation requirements for each course. The BCC and TCC Graduation Requirements can be found on the USACC website.</a:t>
            </a:r>
          </a:p>
          <a:p>
            <a:endParaRPr lang="en-US" baseline="0" dirty="0" smtClean="0"/>
          </a:p>
          <a:p>
            <a:r>
              <a:rPr lang="en-US" baseline="0" dirty="0" smtClean="0"/>
              <a:t>Student In-Processing Checklist: Course/Unit specific. Outlines everything that students who attend the course must have in their individual packets.</a:t>
            </a:r>
            <a:endParaRPr lang="en-US" dirty="0"/>
          </a:p>
        </p:txBody>
      </p:sp>
      <p:sp>
        <p:nvSpPr>
          <p:cNvPr id="4" name="Slide Number Placeholder 3"/>
          <p:cNvSpPr>
            <a:spLocks noGrp="1"/>
          </p:cNvSpPr>
          <p:nvPr>
            <p:ph type="sldNum" sz="quarter" idx="10"/>
          </p:nvPr>
        </p:nvSpPr>
        <p:spPr/>
        <p:txBody>
          <a:bodyPr/>
          <a:lstStyle/>
          <a:p>
            <a:fld id="{7DE724A3-C7C2-4D8A-8CC4-77629033615B}" type="slidenum">
              <a:rPr lang="en-US" smtClean="0"/>
              <a:t>7</a:t>
            </a:fld>
            <a:endParaRPr lang="en-US"/>
          </a:p>
        </p:txBody>
      </p:sp>
    </p:spTree>
    <p:extLst>
      <p:ext uri="{BB962C8B-B14F-4D97-AF65-F5344CB8AC3E}">
        <p14:creationId xmlns:p14="http://schemas.microsoft.com/office/powerpoint/2010/main" val="4210031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Course Breakdown: An overview of the course</a:t>
            </a:r>
            <a:r>
              <a:rPr lang="en-US" baseline="0" dirty="0" smtClean="0"/>
              <a:t> material. CMTC Breakdown is shown in example. Instructors should have a course breakdown for every course that they instruct (BCC/TCC). Course maps can be found on the USACC website.</a:t>
            </a:r>
          </a:p>
          <a:p>
            <a:endParaRPr lang="en-US" baseline="0" dirty="0" smtClean="0"/>
          </a:p>
          <a:p>
            <a:r>
              <a:rPr lang="en-US" baseline="0" dirty="0" smtClean="0"/>
              <a:t>Course Timeline: The Course broken down by each day with the training broken down by hour. Instructors who teach multiple courses should have the timeline for each available. BCC and TCC timelines are available on the USACC Website.</a:t>
            </a:r>
            <a:endParaRPr lang="en-US" dirty="0"/>
          </a:p>
        </p:txBody>
      </p:sp>
      <p:sp>
        <p:nvSpPr>
          <p:cNvPr id="4" name="Slide Number Placeholder 3"/>
          <p:cNvSpPr>
            <a:spLocks noGrp="1"/>
          </p:cNvSpPr>
          <p:nvPr>
            <p:ph type="sldNum" sz="quarter" idx="10"/>
          </p:nvPr>
        </p:nvSpPr>
        <p:spPr/>
        <p:txBody>
          <a:bodyPr/>
          <a:lstStyle/>
          <a:p>
            <a:fld id="{7DE724A3-C7C2-4D8A-8CC4-77629033615B}" type="slidenum">
              <a:rPr lang="en-US" smtClean="0"/>
              <a:t>8</a:t>
            </a:fld>
            <a:endParaRPr lang="en-US"/>
          </a:p>
        </p:txBody>
      </p:sp>
    </p:spTree>
    <p:extLst>
      <p:ext uri="{BB962C8B-B14F-4D97-AF65-F5344CB8AC3E}">
        <p14:creationId xmlns:p14="http://schemas.microsoft.com/office/powerpoint/2010/main" val="3039502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RPT Handout: Restorative Physical Training guidelines</a:t>
            </a:r>
            <a:r>
              <a:rPr lang="en-US" baseline="0" dirty="0" smtClean="0"/>
              <a:t> and exercises. A hard copy should be given to the students for each warm-up. Available on the USACC website.</a:t>
            </a:r>
          </a:p>
          <a:p>
            <a:endParaRPr lang="en-US" baseline="0" dirty="0" smtClean="0"/>
          </a:p>
          <a:p>
            <a:r>
              <a:rPr lang="en-US" baseline="0" dirty="0" smtClean="0"/>
              <a:t>History of </a:t>
            </a:r>
            <a:r>
              <a:rPr lang="en-US" baseline="0" dirty="0" err="1" smtClean="0"/>
              <a:t>Combatives</a:t>
            </a:r>
            <a:r>
              <a:rPr lang="en-US" baseline="0" dirty="0" smtClean="0"/>
              <a:t>: Available on the USACC website. Same for each course so instructors only need one copy to distribute despite having several courses.</a:t>
            </a:r>
          </a:p>
          <a:p>
            <a:endParaRPr lang="en-US" baseline="0" dirty="0" smtClean="0"/>
          </a:p>
          <a:p>
            <a:r>
              <a:rPr lang="en-US" baseline="0" dirty="0" smtClean="0"/>
              <a:t>Course Technical Evaluation: Instructors should have a hard copy of the technical evaluation for each different course they instruct. BCC and TCC Technical Evaluations are both available on the USACC Website.</a:t>
            </a:r>
          </a:p>
          <a:p>
            <a:endParaRPr lang="en-US" baseline="0" dirty="0" smtClean="0"/>
          </a:p>
          <a:p>
            <a:r>
              <a:rPr lang="en-US" baseline="0" dirty="0" smtClean="0"/>
              <a:t>Course Written Evaluation:  Instructors should have a hard copy of the written evaluation and the answer key for each different course they instruct. Both BCC and TCC evaluations are available on the USACC website.</a:t>
            </a:r>
            <a:endParaRPr lang="en-US" dirty="0"/>
          </a:p>
        </p:txBody>
      </p:sp>
      <p:sp>
        <p:nvSpPr>
          <p:cNvPr id="4" name="Slide Number Placeholder 3"/>
          <p:cNvSpPr>
            <a:spLocks noGrp="1"/>
          </p:cNvSpPr>
          <p:nvPr>
            <p:ph type="sldNum" sz="quarter" idx="10"/>
          </p:nvPr>
        </p:nvSpPr>
        <p:spPr/>
        <p:txBody>
          <a:bodyPr/>
          <a:lstStyle/>
          <a:p>
            <a:fld id="{7DE724A3-C7C2-4D8A-8CC4-77629033615B}" type="slidenum">
              <a:rPr lang="en-US" smtClean="0"/>
              <a:t>9</a:t>
            </a:fld>
            <a:endParaRPr lang="en-US"/>
          </a:p>
        </p:txBody>
      </p:sp>
    </p:spTree>
    <p:extLst>
      <p:ext uri="{BB962C8B-B14F-4D97-AF65-F5344CB8AC3E}">
        <p14:creationId xmlns:p14="http://schemas.microsoft.com/office/powerpoint/2010/main" val="409080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July 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B78DA4-A22F-451B-B95E-F79AD6C8F2C4}" type="slidenum">
              <a:rPr lang="en-US" smtClean="0"/>
              <a:t>‹#›</a:t>
            </a:fld>
            <a:endParaRPr lang="en-US"/>
          </a:p>
        </p:txBody>
      </p:sp>
    </p:spTree>
    <p:extLst>
      <p:ext uri="{BB962C8B-B14F-4D97-AF65-F5344CB8AC3E}">
        <p14:creationId xmlns:p14="http://schemas.microsoft.com/office/powerpoint/2010/main" val="4248565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July 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B78DA4-A22F-451B-B95E-F79AD6C8F2C4}" type="slidenum">
              <a:rPr lang="en-US" smtClean="0"/>
              <a:t>‹#›</a:t>
            </a:fld>
            <a:endParaRPr lang="en-US"/>
          </a:p>
        </p:txBody>
      </p:sp>
    </p:spTree>
    <p:extLst>
      <p:ext uri="{BB962C8B-B14F-4D97-AF65-F5344CB8AC3E}">
        <p14:creationId xmlns:p14="http://schemas.microsoft.com/office/powerpoint/2010/main" val="455190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July 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B78DA4-A22F-451B-B95E-F79AD6C8F2C4}" type="slidenum">
              <a:rPr lang="en-US" smtClean="0"/>
              <a:t>‹#›</a:t>
            </a:fld>
            <a:endParaRPr lang="en-US"/>
          </a:p>
        </p:txBody>
      </p:sp>
    </p:spTree>
    <p:extLst>
      <p:ext uri="{BB962C8B-B14F-4D97-AF65-F5344CB8AC3E}">
        <p14:creationId xmlns:p14="http://schemas.microsoft.com/office/powerpoint/2010/main" val="1460146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July 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B78DA4-A22F-451B-B95E-F79AD6C8F2C4}" type="slidenum">
              <a:rPr lang="en-US" smtClean="0"/>
              <a:t>‹#›</a:t>
            </a:fld>
            <a:endParaRPr lang="en-US"/>
          </a:p>
        </p:txBody>
      </p:sp>
    </p:spTree>
    <p:extLst>
      <p:ext uri="{BB962C8B-B14F-4D97-AF65-F5344CB8AC3E}">
        <p14:creationId xmlns:p14="http://schemas.microsoft.com/office/powerpoint/2010/main" val="2291125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July 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B78DA4-A22F-451B-B95E-F79AD6C8F2C4}" type="slidenum">
              <a:rPr lang="en-US" smtClean="0"/>
              <a:t>‹#›</a:t>
            </a:fld>
            <a:endParaRPr lang="en-US"/>
          </a:p>
        </p:txBody>
      </p:sp>
    </p:spTree>
    <p:extLst>
      <p:ext uri="{BB962C8B-B14F-4D97-AF65-F5344CB8AC3E}">
        <p14:creationId xmlns:p14="http://schemas.microsoft.com/office/powerpoint/2010/main" val="739294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July 2017</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B78DA4-A22F-451B-B95E-F79AD6C8F2C4}" type="slidenum">
              <a:rPr lang="en-US" smtClean="0"/>
              <a:t>‹#›</a:t>
            </a:fld>
            <a:endParaRPr lang="en-US"/>
          </a:p>
        </p:txBody>
      </p:sp>
    </p:spTree>
    <p:extLst>
      <p:ext uri="{BB962C8B-B14F-4D97-AF65-F5344CB8AC3E}">
        <p14:creationId xmlns:p14="http://schemas.microsoft.com/office/powerpoint/2010/main" val="2734960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July 2017</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B78DA4-A22F-451B-B95E-F79AD6C8F2C4}" type="slidenum">
              <a:rPr lang="en-US" smtClean="0"/>
              <a:t>‹#›</a:t>
            </a:fld>
            <a:endParaRPr lang="en-US"/>
          </a:p>
        </p:txBody>
      </p:sp>
    </p:spTree>
    <p:extLst>
      <p:ext uri="{BB962C8B-B14F-4D97-AF65-F5344CB8AC3E}">
        <p14:creationId xmlns:p14="http://schemas.microsoft.com/office/powerpoint/2010/main" val="3210531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July 2017</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B78DA4-A22F-451B-B95E-F79AD6C8F2C4}" type="slidenum">
              <a:rPr lang="en-US" smtClean="0"/>
              <a:t>‹#›</a:t>
            </a:fld>
            <a:endParaRPr lang="en-US"/>
          </a:p>
        </p:txBody>
      </p:sp>
    </p:spTree>
    <p:extLst>
      <p:ext uri="{BB962C8B-B14F-4D97-AF65-F5344CB8AC3E}">
        <p14:creationId xmlns:p14="http://schemas.microsoft.com/office/powerpoint/2010/main" val="69640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July 2017</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B78DA4-A22F-451B-B95E-F79AD6C8F2C4}" type="slidenum">
              <a:rPr lang="en-US" smtClean="0"/>
              <a:t>‹#›</a:t>
            </a:fld>
            <a:endParaRPr lang="en-US"/>
          </a:p>
        </p:txBody>
      </p:sp>
    </p:spTree>
    <p:extLst>
      <p:ext uri="{BB962C8B-B14F-4D97-AF65-F5344CB8AC3E}">
        <p14:creationId xmlns:p14="http://schemas.microsoft.com/office/powerpoint/2010/main" val="1160757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July 2017</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B78DA4-A22F-451B-B95E-F79AD6C8F2C4}" type="slidenum">
              <a:rPr lang="en-US" smtClean="0"/>
              <a:t>‹#›</a:t>
            </a:fld>
            <a:endParaRPr lang="en-US"/>
          </a:p>
        </p:txBody>
      </p:sp>
    </p:spTree>
    <p:extLst>
      <p:ext uri="{BB962C8B-B14F-4D97-AF65-F5344CB8AC3E}">
        <p14:creationId xmlns:p14="http://schemas.microsoft.com/office/powerpoint/2010/main" val="3210478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July 2017</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B78DA4-A22F-451B-B95E-F79AD6C8F2C4}" type="slidenum">
              <a:rPr lang="en-US" smtClean="0"/>
              <a:t>‹#›</a:t>
            </a:fld>
            <a:endParaRPr lang="en-US"/>
          </a:p>
        </p:txBody>
      </p:sp>
    </p:spTree>
    <p:extLst>
      <p:ext uri="{BB962C8B-B14F-4D97-AF65-F5344CB8AC3E}">
        <p14:creationId xmlns:p14="http://schemas.microsoft.com/office/powerpoint/2010/main" val="547261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July 2017</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B78DA4-A22F-451B-B95E-F79AD6C8F2C4}" type="slidenum">
              <a:rPr lang="en-US" smtClean="0"/>
              <a:t>‹#›</a:t>
            </a:fld>
            <a:endParaRPr lang="en-US"/>
          </a:p>
        </p:txBody>
      </p:sp>
    </p:spTree>
    <p:extLst>
      <p:ext uri="{BB962C8B-B14F-4D97-AF65-F5344CB8AC3E}">
        <p14:creationId xmlns:p14="http://schemas.microsoft.com/office/powerpoint/2010/main" val="2029724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1.jpg"/><Relationship Id="rId7" Type="http://schemas.openxmlformats.org/officeDocument/2006/relationships/image" Target="../media/image26.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28.emf"/></Relationships>
</file>

<file path=ppt/slides/_rels/slide1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1.jpg"/><Relationship Id="rId7"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jpg"/><Relationship Id="rId7"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jp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jpg"/><Relationship Id="rId7"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jpg"/><Relationship Id="rId7"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jpg"/><Relationship Id="rId7"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685823" y="749903"/>
            <a:ext cx="4728140" cy="6014195"/>
          </a:xfrm>
          <a:prstGeom prst="rect">
            <a:avLst/>
          </a:prstGeom>
        </p:spPr>
      </p:pic>
      <p:sp>
        <p:nvSpPr>
          <p:cNvPr id="4" name="Rectangle 3"/>
          <p:cNvSpPr/>
          <p:nvPr/>
        </p:nvSpPr>
        <p:spPr>
          <a:xfrm>
            <a:off x="0" y="0"/>
            <a:ext cx="12192000" cy="73774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b="1" dirty="0">
              <a:solidFill>
                <a:schemeClr val="tx1"/>
              </a:solidFill>
            </a:endParaRPr>
          </a:p>
        </p:txBody>
      </p:sp>
      <p:pic>
        <p:nvPicPr>
          <p:cNvPr id="5" name="Picture 4"/>
          <p:cNvPicPr>
            <a:picLocks noChangeAspect="1"/>
          </p:cNvPicPr>
          <p:nvPr/>
        </p:nvPicPr>
        <p:blipFill>
          <a:blip r:embed="rId4"/>
          <a:stretch>
            <a:fillRect/>
          </a:stretch>
        </p:blipFill>
        <p:spPr>
          <a:xfrm>
            <a:off x="33458" y="12223"/>
            <a:ext cx="804742" cy="713294"/>
          </a:xfrm>
          <a:prstGeom prst="rect">
            <a:avLst/>
          </a:prstGeom>
        </p:spPr>
      </p:pic>
      <p:pic>
        <p:nvPicPr>
          <p:cNvPr id="6" name="Picture 5"/>
          <p:cNvPicPr>
            <a:picLocks noChangeAspect="1"/>
          </p:cNvPicPr>
          <p:nvPr/>
        </p:nvPicPr>
        <p:blipFill>
          <a:blip r:embed="rId5"/>
          <a:stretch>
            <a:fillRect/>
          </a:stretch>
        </p:blipFill>
        <p:spPr>
          <a:xfrm>
            <a:off x="11234845" y="-12163"/>
            <a:ext cx="957155" cy="737680"/>
          </a:xfrm>
          <a:prstGeom prst="rect">
            <a:avLst/>
          </a:prstGeom>
        </p:spPr>
      </p:pic>
      <p:sp>
        <p:nvSpPr>
          <p:cNvPr id="8" name="TextBox 7"/>
          <p:cNvSpPr txBox="1"/>
          <p:nvPr/>
        </p:nvSpPr>
        <p:spPr>
          <a:xfrm>
            <a:off x="3122763" y="12223"/>
            <a:ext cx="5969480" cy="70788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UNITED STATES ARMY COMBATIVES </a:t>
            </a:r>
            <a:r>
              <a:rPr lang="en-US" sz="2000" b="1" dirty="0" smtClean="0">
                <a:latin typeface="Times New Roman" panose="02020603050405020304" pitchFamily="18" charset="0"/>
                <a:cs typeface="Times New Roman" panose="02020603050405020304" pitchFamily="18" charset="0"/>
              </a:rPr>
              <a:t>COURSE</a:t>
            </a:r>
          </a:p>
          <a:p>
            <a:pPr algn="ctr"/>
            <a:r>
              <a:rPr lang="en-US" sz="2000" b="1" dirty="0" smtClean="0">
                <a:latin typeface="Times New Roman" panose="02020603050405020304" pitchFamily="18" charset="0"/>
                <a:cs typeface="Times New Roman" panose="02020603050405020304" pitchFamily="18" charset="0"/>
              </a:rPr>
              <a:t>1/29 Infantry Regiment, Fort Benning GA</a:t>
            </a:r>
            <a:endParaRPr lang="en-US" sz="2000" b="1" dirty="0">
              <a:latin typeface="Times New Roman" panose="02020603050405020304" pitchFamily="18" charset="0"/>
              <a:cs typeface="Times New Roman" panose="02020603050405020304" pitchFamily="18" charset="0"/>
            </a:endParaRPr>
          </a:p>
        </p:txBody>
      </p:sp>
      <p:sp>
        <p:nvSpPr>
          <p:cNvPr id="9" name="Title 8"/>
          <p:cNvSpPr>
            <a:spLocks noGrp="1"/>
          </p:cNvSpPr>
          <p:nvPr>
            <p:ph type="ctrTitle"/>
          </p:nvPr>
        </p:nvSpPr>
        <p:spPr/>
        <p:txBody>
          <a:bodyPr>
            <a:normAutofit/>
          </a:bodyPr>
          <a:lstStyle/>
          <a:p>
            <a:r>
              <a:rPr lang="en-US" b="1" dirty="0" err="1"/>
              <a:t>Combatives</a:t>
            </a:r>
            <a:r>
              <a:rPr lang="en-US" b="1" dirty="0"/>
              <a:t> Instructor Book </a:t>
            </a:r>
            <a:r>
              <a:rPr lang="en-US" b="1" dirty="0" smtClean="0"/>
              <a:t>Example</a:t>
            </a:r>
            <a:endParaRPr lang="en-US" dirty="0"/>
          </a:p>
        </p:txBody>
      </p:sp>
    </p:spTree>
    <p:extLst>
      <p:ext uri="{BB962C8B-B14F-4D97-AF65-F5344CB8AC3E}">
        <p14:creationId xmlns:p14="http://schemas.microsoft.com/office/powerpoint/2010/main" val="42162447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685823" y="749903"/>
            <a:ext cx="4728140" cy="6014195"/>
          </a:xfrm>
          <a:prstGeom prst="rect">
            <a:avLst/>
          </a:prstGeom>
        </p:spPr>
      </p:pic>
      <p:sp>
        <p:nvSpPr>
          <p:cNvPr id="4" name="Rectangle 3"/>
          <p:cNvSpPr/>
          <p:nvPr/>
        </p:nvSpPr>
        <p:spPr>
          <a:xfrm>
            <a:off x="0" y="0"/>
            <a:ext cx="12192000" cy="73774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b="1" dirty="0">
              <a:solidFill>
                <a:schemeClr val="tx1"/>
              </a:solidFill>
            </a:endParaRPr>
          </a:p>
        </p:txBody>
      </p:sp>
      <p:pic>
        <p:nvPicPr>
          <p:cNvPr id="5" name="Picture 4"/>
          <p:cNvPicPr>
            <a:picLocks noChangeAspect="1"/>
          </p:cNvPicPr>
          <p:nvPr/>
        </p:nvPicPr>
        <p:blipFill>
          <a:blip r:embed="rId4"/>
          <a:stretch>
            <a:fillRect/>
          </a:stretch>
        </p:blipFill>
        <p:spPr>
          <a:xfrm>
            <a:off x="33458" y="12223"/>
            <a:ext cx="804742" cy="713294"/>
          </a:xfrm>
          <a:prstGeom prst="rect">
            <a:avLst/>
          </a:prstGeom>
        </p:spPr>
      </p:pic>
      <p:pic>
        <p:nvPicPr>
          <p:cNvPr id="6" name="Picture 5"/>
          <p:cNvPicPr>
            <a:picLocks noChangeAspect="1"/>
          </p:cNvPicPr>
          <p:nvPr/>
        </p:nvPicPr>
        <p:blipFill>
          <a:blip r:embed="rId5"/>
          <a:stretch>
            <a:fillRect/>
          </a:stretch>
        </p:blipFill>
        <p:spPr>
          <a:xfrm>
            <a:off x="11234845" y="-12163"/>
            <a:ext cx="957155" cy="737680"/>
          </a:xfrm>
          <a:prstGeom prst="rect">
            <a:avLst/>
          </a:prstGeom>
        </p:spPr>
      </p:pic>
      <p:sp>
        <p:nvSpPr>
          <p:cNvPr id="8" name="TextBox 7"/>
          <p:cNvSpPr txBox="1"/>
          <p:nvPr/>
        </p:nvSpPr>
        <p:spPr>
          <a:xfrm>
            <a:off x="3122763" y="12223"/>
            <a:ext cx="5969480" cy="70788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UNITED STATES ARMY COMBATIVES </a:t>
            </a:r>
            <a:r>
              <a:rPr lang="en-US" sz="2000" b="1" dirty="0" smtClean="0">
                <a:latin typeface="Times New Roman" panose="02020603050405020304" pitchFamily="18" charset="0"/>
                <a:cs typeface="Times New Roman" panose="02020603050405020304" pitchFamily="18" charset="0"/>
              </a:rPr>
              <a:t>COURSE</a:t>
            </a:r>
          </a:p>
          <a:p>
            <a:pPr algn="ctr"/>
            <a:r>
              <a:rPr lang="en-US" sz="2000" b="1" dirty="0" smtClean="0">
                <a:latin typeface="Times New Roman" panose="02020603050405020304" pitchFamily="18" charset="0"/>
                <a:cs typeface="Times New Roman" panose="02020603050405020304" pitchFamily="18" charset="0"/>
              </a:rPr>
              <a:t>1/29 Infantry Regiment, Fort Benning GA</a:t>
            </a:r>
            <a:endParaRPr lang="en-US" sz="20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1" y="1027833"/>
            <a:ext cx="2490538" cy="369332"/>
          </a:xfrm>
          <a:prstGeom prst="rect">
            <a:avLst/>
          </a:prstGeom>
          <a:noFill/>
        </p:spPr>
        <p:txBody>
          <a:bodyPr wrap="square" rtlCol="0">
            <a:spAutoFit/>
          </a:bodyPr>
          <a:lstStyle/>
          <a:p>
            <a:r>
              <a:rPr lang="en-US" i="1" dirty="0" smtClean="0"/>
              <a:t>Realistic Training 1</a:t>
            </a:r>
            <a:endParaRPr lang="en-US" i="1" dirty="0"/>
          </a:p>
        </p:txBody>
      </p:sp>
      <p:sp>
        <p:nvSpPr>
          <p:cNvPr id="14" name="TextBox 13"/>
          <p:cNvSpPr txBox="1"/>
          <p:nvPr/>
        </p:nvSpPr>
        <p:spPr>
          <a:xfrm>
            <a:off x="3122762" y="1027833"/>
            <a:ext cx="2490538" cy="369332"/>
          </a:xfrm>
          <a:prstGeom prst="rect">
            <a:avLst/>
          </a:prstGeom>
          <a:noFill/>
        </p:spPr>
        <p:txBody>
          <a:bodyPr wrap="square" rtlCol="0">
            <a:spAutoFit/>
          </a:bodyPr>
          <a:lstStyle/>
          <a:p>
            <a:r>
              <a:rPr lang="en-US" i="1" dirty="0" smtClean="0"/>
              <a:t>Realistic Training 2</a:t>
            </a:r>
            <a:endParaRPr lang="en-US" i="1" dirty="0"/>
          </a:p>
        </p:txBody>
      </p:sp>
      <p:sp>
        <p:nvSpPr>
          <p:cNvPr id="15" name="TextBox 14"/>
          <p:cNvSpPr txBox="1"/>
          <p:nvPr/>
        </p:nvSpPr>
        <p:spPr>
          <a:xfrm>
            <a:off x="6206095" y="1027833"/>
            <a:ext cx="2886147" cy="369332"/>
          </a:xfrm>
          <a:prstGeom prst="rect">
            <a:avLst/>
          </a:prstGeom>
          <a:noFill/>
        </p:spPr>
        <p:txBody>
          <a:bodyPr wrap="square" rtlCol="0">
            <a:spAutoFit/>
          </a:bodyPr>
          <a:lstStyle/>
          <a:p>
            <a:r>
              <a:rPr lang="en-US" i="1" dirty="0" smtClean="0"/>
              <a:t>Realistic Training 3</a:t>
            </a:r>
            <a:endParaRPr lang="en-US" i="1" dirty="0"/>
          </a:p>
        </p:txBody>
      </p:sp>
      <p:sp>
        <p:nvSpPr>
          <p:cNvPr id="16" name="TextBox 15"/>
          <p:cNvSpPr txBox="1"/>
          <p:nvPr/>
        </p:nvSpPr>
        <p:spPr>
          <a:xfrm>
            <a:off x="9339951" y="1027833"/>
            <a:ext cx="2751785" cy="369332"/>
          </a:xfrm>
          <a:prstGeom prst="rect">
            <a:avLst/>
          </a:prstGeom>
          <a:noFill/>
        </p:spPr>
        <p:txBody>
          <a:bodyPr wrap="square" rtlCol="0">
            <a:spAutoFit/>
          </a:bodyPr>
          <a:lstStyle/>
          <a:p>
            <a:r>
              <a:rPr lang="en-US" i="1" dirty="0" smtClean="0"/>
              <a:t>Realistic Training 4</a:t>
            </a:r>
            <a:endParaRPr lang="en-US" i="1" dirty="0"/>
          </a:p>
        </p:txBody>
      </p:sp>
      <p:pic>
        <p:nvPicPr>
          <p:cNvPr id="2" name="Picture 1"/>
          <p:cNvPicPr>
            <a:picLocks noChangeAspect="1"/>
          </p:cNvPicPr>
          <p:nvPr/>
        </p:nvPicPr>
        <p:blipFill>
          <a:blip r:embed="rId6"/>
          <a:stretch>
            <a:fillRect/>
          </a:stretch>
        </p:blipFill>
        <p:spPr>
          <a:xfrm>
            <a:off x="-1" y="1687258"/>
            <a:ext cx="2876296" cy="3811294"/>
          </a:xfrm>
          <a:prstGeom prst="rect">
            <a:avLst/>
          </a:prstGeom>
        </p:spPr>
      </p:pic>
      <p:pic>
        <p:nvPicPr>
          <p:cNvPr id="3" name="Picture 2"/>
          <p:cNvPicPr>
            <a:picLocks noChangeAspect="1"/>
          </p:cNvPicPr>
          <p:nvPr/>
        </p:nvPicPr>
        <p:blipFill>
          <a:blip r:embed="rId7"/>
          <a:stretch>
            <a:fillRect/>
          </a:stretch>
        </p:blipFill>
        <p:spPr>
          <a:xfrm>
            <a:off x="3118004" y="1719149"/>
            <a:ext cx="2876296" cy="3748457"/>
          </a:xfrm>
          <a:prstGeom prst="rect">
            <a:avLst/>
          </a:prstGeom>
        </p:spPr>
      </p:pic>
      <p:pic>
        <p:nvPicPr>
          <p:cNvPr id="17" name="Picture 16"/>
          <p:cNvPicPr>
            <a:picLocks noChangeAspect="1"/>
          </p:cNvPicPr>
          <p:nvPr/>
        </p:nvPicPr>
        <p:blipFill>
          <a:blip r:embed="rId8"/>
          <a:stretch>
            <a:fillRect/>
          </a:stretch>
        </p:blipFill>
        <p:spPr>
          <a:xfrm>
            <a:off x="6249135" y="1687258"/>
            <a:ext cx="2876296" cy="3743624"/>
          </a:xfrm>
          <a:prstGeom prst="rect">
            <a:avLst/>
          </a:prstGeom>
        </p:spPr>
      </p:pic>
      <p:pic>
        <p:nvPicPr>
          <p:cNvPr id="18" name="Picture 17"/>
          <p:cNvPicPr>
            <a:picLocks noChangeAspect="1"/>
          </p:cNvPicPr>
          <p:nvPr/>
        </p:nvPicPr>
        <p:blipFill>
          <a:blip r:embed="rId9"/>
          <a:stretch>
            <a:fillRect/>
          </a:stretch>
        </p:blipFill>
        <p:spPr>
          <a:xfrm>
            <a:off x="9277695" y="1687258"/>
            <a:ext cx="2876296" cy="3721873"/>
          </a:xfrm>
          <a:prstGeom prst="rect">
            <a:avLst/>
          </a:prstGeom>
        </p:spPr>
      </p:pic>
    </p:spTree>
    <p:extLst>
      <p:ext uri="{BB962C8B-B14F-4D97-AF65-F5344CB8AC3E}">
        <p14:creationId xmlns:p14="http://schemas.microsoft.com/office/powerpoint/2010/main" val="29625715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685823" y="749903"/>
            <a:ext cx="4728140" cy="6014195"/>
          </a:xfrm>
          <a:prstGeom prst="rect">
            <a:avLst/>
          </a:prstGeom>
        </p:spPr>
      </p:pic>
      <p:sp>
        <p:nvSpPr>
          <p:cNvPr id="4" name="Rectangle 3"/>
          <p:cNvSpPr/>
          <p:nvPr/>
        </p:nvSpPr>
        <p:spPr>
          <a:xfrm>
            <a:off x="0" y="0"/>
            <a:ext cx="12192000" cy="73774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b="1" dirty="0">
              <a:solidFill>
                <a:schemeClr val="tx1"/>
              </a:solidFill>
            </a:endParaRPr>
          </a:p>
        </p:txBody>
      </p:sp>
      <p:pic>
        <p:nvPicPr>
          <p:cNvPr id="5" name="Picture 4"/>
          <p:cNvPicPr>
            <a:picLocks noChangeAspect="1"/>
          </p:cNvPicPr>
          <p:nvPr/>
        </p:nvPicPr>
        <p:blipFill>
          <a:blip r:embed="rId4"/>
          <a:stretch>
            <a:fillRect/>
          </a:stretch>
        </p:blipFill>
        <p:spPr>
          <a:xfrm>
            <a:off x="33458" y="12223"/>
            <a:ext cx="804742" cy="713294"/>
          </a:xfrm>
          <a:prstGeom prst="rect">
            <a:avLst/>
          </a:prstGeom>
        </p:spPr>
      </p:pic>
      <p:pic>
        <p:nvPicPr>
          <p:cNvPr id="6" name="Picture 5"/>
          <p:cNvPicPr>
            <a:picLocks noChangeAspect="1"/>
          </p:cNvPicPr>
          <p:nvPr/>
        </p:nvPicPr>
        <p:blipFill>
          <a:blip r:embed="rId5"/>
          <a:stretch>
            <a:fillRect/>
          </a:stretch>
        </p:blipFill>
        <p:spPr>
          <a:xfrm>
            <a:off x="11234845" y="-12163"/>
            <a:ext cx="957155" cy="737680"/>
          </a:xfrm>
          <a:prstGeom prst="rect">
            <a:avLst/>
          </a:prstGeom>
        </p:spPr>
      </p:pic>
      <p:sp>
        <p:nvSpPr>
          <p:cNvPr id="8" name="TextBox 7"/>
          <p:cNvSpPr txBox="1"/>
          <p:nvPr/>
        </p:nvSpPr>
        <p:spPr>
          <a:xfrm>
            <a:off x="3122763" y="12223"/>
            <a:ext cx="5969480" cy="70788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UNITED STATES ARMY COMBATIVES </a:t>
            </a:r>
            <a:r>
              <a:rPr lang="en-US" sz="2000" b="1" dirty="0" smtClean="0">
                <a:latin typeface="Times New Roman" panose="02020603050405020304" pitchFamily="18" charset="0"/>
                <a:cs typeface="Times New Roman" panose="02020603050405020304" pitchFamily="18" charset="0"/>
              </a:rPr>
              <a:t>COURSE</a:t>
            </a:r>
          </a:p>
          <a:p>
            <a:pPr algn="ctr"/>
            <a:r>
              <a:rPr lang="en-US" sz="2000" b="1" dirty="0" smtClean="0">
                <a:latin typeface="Times New Roman" panose="02020603050405020304" pitchFamily="18" charset="0"/>
                <a:cs typeface="Times New Roman" panose="02020603050405020304" pitchFamily="18" charset="0"/>
              </a:rPr>
              <a:t>1/29 Infantry Regiment, Fort Benning GA</a:t>
            </a:r>
            <a:endParaRPr lang="en-US" sz="2000"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0DEFE652-C9A3-465F-B07A-9BB105E04D2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808" t="2887" r="3366" b="4177"/>
          <a:stretch/>
        </p:blipFill>
        <p:spPr>
          <a:xfrm rot="5400000">
            <a:off x="-392962" y="2349812"/>
            <a:ext cx="3667215" cy="2814375"/>
          </a:xfrm>
          <a:prstGeom prst="rect">
            <a:avLst/>
          </a:prstGeom>
        </p:spPr>
      </p:pic>
      <p:pic>
        <p:nvPicPr>
          <p:cNvPr id="10" name="Picture 9">
            <a:extLst>
              <a:ext uri="{FF2B5EF4-FFF2-40B4-BE49-F238E27FC236}">
                <a16:creationId xmlns:a16="http://schemas.microsoft.com/office/drawing/2014/main" xmlns="" id="{305AB7CD-18E0-4986-8584-DC064793156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24" t="3591" r="4554" b="2768"/>
          <a:stretch/>
        </p:blipFill>
        <p:spPr>
          <a:xfrm rot="5400000">
            <a:off x="4273895" y="2345308"/>
            <a:ext cx="3667215" cy="2823383"/>
          </a:xfrm>
          <a:prstGeom prst="rect">
            <a:avLst/>
          </a:prstGeom>
        </p:spPr>
      </p:pic>
      <p:pic>
        <p:nvPicPr>
          <p:cNvPr id="11" name="Picture 10">
            <a:extLst>
              <a:ext uri="{FF2B5EF4-FFF2-40B4-BE49-F238E27FC236}">
                <a16:creationId xmlns:a16="http://schemas.microsoft.com/office/drawing/2014/main" xmlns="" id="{C096AA51-3659-4DA4-AF04-A580A574163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6666" b="2945"/>
          <a:stretch/>
        </p:blipFill>
        <p:spPr>
          <a:xfrm rot="5400000">
            <a:off x="8928345" y="2326951"/>
            <a:ext cx="3667215" cy="2860095"/>
          </a:xfrm>
          <a:prstGeom prst="rect">
            <a:avLst/>
          </a:prstGeom>
        </p:spPr>
      </p:pic>
      <p:sp>
        <p:nvSpPr>
          <p:cNvPr id="12" name="TextBox 11"/>
          <p:cNvSpPr txBox="1"/>
          <p:nvPr/>
        </p:nvSpPr>
        <p:spPr>
          <a:xfrm>
            <a:off x="0" y="1139819"/>
            <a:ext cx="2490538" cy="369332"/>
          </a:xfrm>
          <a:prstGeom prst="rect">
            <a:avLst/>
          </a:prstGeom>
          <a:noFill/>
        </p:spPr>
        <p:txBody>
          <a:bodyPr wrap="square" rtlCol="0">
            <a:spAutoFit/>
          </a:bodyPr>
          <a:lstStyle/>
          <a:p>
            <a:r>
              <a:rPr lang="en-US" i="1" dirty="0" smtClean="0"/>
              <a:t>Head Injury Handout</a:t>
            </a:r>
            <a:endParaRPr lang="en-US" i="1" dirty="0"/>
          </a:p>
        </p:txBody>
      </p:sp>
      <p:sp>
        <p:nvSpPr>
          <p:cNvPr id="13" name="TextBox 12"/>
          <p:cNvSpPr txBox="1"/>
          <p:nvPr/>
        </p:nvSpPr>
        <p:spPr>
          <a:xfrm>
            <a:off x="9331905" y="1145899"/>
            <a:ext cx="2490538" cy="369332"/>
          </a:xfrm>
          <a:prstGeom prst="rect">
            <a:avLst/>
          </a:prstGeom>
          <a:noFill/>
        </p:spPr>
        <p:txBody>
          <a:bodyPr wrap="square" rtlCol="0">
            <a:spAutoFit/>
          </a:bodyPr>
          <a:lstStyle/>
          <a:p>
            <a:r>
              <a:rPr lang="en-US" i="1" dirty="0" smtClean="0"/>
              <a:t>Injury Screening Form</a:t>
            </a:r>
            <a:endParaRPr lang="en-US" i="1" dirty="0"/>
          </a:p>
        </p:txBody>
      </p:sp>
      <p:sp>
        <p:nvSpPr>
          <p:cNvPr id="14" name="TextBox 13"/>
          <p:cNvSpPr txBox="1"/>
          <p:nvPr/>
        </p:nvSpPr>
        <p:spPr>
          <a:xfrm>
            <a:off x="4695811" y="1139819"/>
            <a:ext cx="2490538" cy="369332"/>
          </a:xfrm>
          <a:prstGeom prst="rect">
            <a:avLst/>
          </a:prstGeom>
          <a:noFill/>
        </p:spPr>
        <p:txBody>
          <a:bodyPr wrap="square" rtlCol="0">
            <a:spAutoFit/>
          </a:bodyPr>
          <a:lstStyle/>
          <a:p>
            <a:r>
              <a:rPr lang="en-US" i="1" dirty="0" smtClean="0"/>
              <a:t>Head Injury Protocol</a:t>
            </a:r>
            <a:endParaRPr lang="en-US" i="1" dirty="0"/>
          </a:p>
        </p:txBody>
      </p:sp>
    </p:spTree>
    <p:extLst>
      <p:ext uri="{BB962C8B-B14F-4D97-AF65-F5344CB8AC3E}">
        <p14:creationId xmlns:p14="http://schemas.microsoft.com/office/powerpoint/2010/main" val="37300462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685823" y="749903"/>
            <a:ext cx="4728140" cy="6014195"/>
          </a:xfrm>
          <a:prstGeom prst="rect">
            <a:avLst/>
          </a:prstGeom>
        </p:spPr>
      </p:pic>
      <p:sp>
        <p:nvSpPr>
          <p:cNvPr id="4" name="Rectangle 3"/>
          <p:cNvSpPr/>
          <p:nvPr/>
        </p:nvSpPr>
        <p:spPr>
          <a:xfrm>
            <a:off x="0" y="0"/>
            <a:ext cx="12192000" cy="73774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b="1" dirty="0">
              <a:solidFill>
                <a:schemeClr val="tx1"/>
              </a:solidFill>
            </a:endParaRPr>
          </a:p>
        </p:txBody>
      </p:sp>
      <p:pic>
        <p:nvPicPr>
          <p:cNvPr id="5" name="Picture 4"/>
          <p:cNvPicPr>
            <a:picLocks noChangeAspect="1"/>
          </p:cNvPicPr>
          <p:nvPr/>
        </p:nvPicPr>
        <p:blipFill>
          <a:blip r:embed="rId4"/>
          <a:stretch>
            <a:fillRect/>
          </a:stretch>
        </p:blipFill>
        <p:spPr>
          <a:xfrm>
            <a:off x="33458" y="12223"/>
            <a:ext cx="804742" cy="713294"/>
          </a:xfrm>
          <a:prstGeom prst="rect">
            <a:avLst/>
          </a:prstGeom>
        </p:spPr>
      </p:pic>
      <p:pic>
        <p:nvPicPr>
          <p:cNvPr id="6" name="Picture 5"/>
          <p:cNvPicPr>
            <a:picLocks noChangeAspect="1"/>
          </p:cNvPicPr>
          <p:nvPr/>
        </p:nvPicPr>
        <p:blipFill>
          <a:blip r:embed="rId5"/>
          <a:stretch>
            <a:fillRect/>
          </a:stretch>
        </p:blipFill>
        <p:spPr>
          <a:xfrm>
            <a:off x="11234845" y="-12163"/>
            <a:ext cx="957155" cy="737680"/>
          </a:xfrm>
          <a:prstGeom prst="rect">
            <a:avLst/>
          </a:prstGeom>
        </p:spPr>
      </p:pic>
      <p:sp>
        <p:nvSpPr>
          <p:cNvPr id="8" name="TextBox 7"/>
          <p:cNvSpPr txBox="1"/>
          <p:nvPr/>
        </p:nvSpPr>
        <p:spPr>
          <a:xfrm>
            <a:off x="3122763" y="12223"/>
            <a:ext cx="5969480" cy="70788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UNITED STATES ARMY COMBATIVES </a:t>
            </a:r>
            <a:r>
              <a:rPr lang="en-US" sz="2000" b="1" dirty="0" smtClean="0">
                <a:latin typeface="Times New Roman" panose="02020603050405020304" pitchFamily="18" charset="0"/>
                <a:cs typeface="Times New Roman" panose="02020603050405020304" pitchFamily="18" charset="0"/>
              </a:rPr>
              <a:t>COURSE</a:t>
            </a:r>
          </a:p>
          <a:p>
            <a:pPr algn="ctr"/>
            <a:r>
              <a:rPr lang="en-US" sz="2000" b="1" dirty="0" smtClean="0">
                <a:latin typeface="Times New Roman" panose="02020603050405020304" pitchFamily="18" charset="0"/>
                <a:cs typeface="Times New Roman" panose="02020603050405020304" pitchFamily="18" charset="0"/>
              </a:rPr>
              <a:t>1/29 Infantry Regiment, Fort Benning GA</a:t>
            </a:r>
            <a:endParaRPr lang="en-US" sz="20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0" y="1139819"/>
            <a:ext cx="2490538" cy="369332"/>
          </a:xfrm>
          <a:prstGeom prst="rect">
            <a:avLst/>
          </a:prstGeom>
          <a:noFill/>
        </p:spPr>
        <p:txBody>
          <a:bodyPr wrap="square" rtlCol="0">
            <a:spAutoFit/>
          </a:bodyPr>
          <a:lstStyle/>
          <a:p>
            <a:r>
              <a:rPr lang="en-US" i="1" dirty="0" smtClean="0"/>
              <a:t>Bout Sheets</a:t>
            </a:r>
            <a:endParaRPr lang="en-US" i="1" dirty="0"/>
          </a:p>
        </p:txBody>
      </p:sp>
      <p:sp>
        <p:nvSpPr>
          <p:cNvPr id="14" name="TextBox 13"/>
          <p:cNvSpPr txBox="1"/>
          <p:nvPr/>
        </p:nvSpPr>
        <p:spPr>
          <a:xfrm>
            <a:off x="3451477" y="1139819"/>
            <a:ext cx="3386877" cy="369332"/>
          </a:xfrm>
          <a:prstGeom prst="rect">
            <a:avLst/>
          </a:prstGeom>
          <a:noFill/>
        </p:spPr>
        <p:txBody>
          <a:bodyPr wrap="square" rtlCol="0">
            <a:spAutoFit/>
          </a:bodyPr>
          <a:lstStyle/>
          <a:p>
            <a:r>
              <a:rPr lang="en-US" i="1" dirty="0" smtClean="0"/>
              <a:t>Bout Score Sheet (5- Point </a:t>
            </a:r>
            <a:r>
              <a:rPr lang="en-US" i="1" dirty="0"/>
              <a:t>M</a:t>
            </a:r>
            <a:r>
              <a:rPr lang="en-US" i="1" dirty="0" smtClean="0"/>
              <a:t>ust)</a:t>
            </a:r>
            <a:endParaRPr lang="en-US" i="1" dirty="0"/>
          </a:p>
        </p:txBody>
      </p:sp>
      <p:pic>
        <p:nvPicPr>
          <p:cNvPr id="15" name="Picture 14">
            <a:extLst>
              <a:ext uri="{FF2B5EF4-FFF2-40B4-BE49-F238E27FC236}">
                <a16:creationId xmlns:a16="http://schemas.microsoft.com/office/drawing/2014/main" xmlns="" id="{7DD9277B-6CD0-45AF-B6C2-AB35A542496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609" t="7536" r="6312" b="8240"/>
          <a:stretch/>
        </p:blipFill>
        <p:spPr>
          <a:xfrm rot="5400000">
            <a:off x="-439874" y="2384562"/>
            <a:ext cx="4108818" cy="3162154"/>
          </a:xfrm>
          <a:prstGeom prst="rect">
            <a:avLst/>
          </a:prstGeom>
        </p:spPr>
      </p:pic>
      <p:pic>
        <p:nvPicPr>
          <p:cNvPr id="16" name="Picture 15">
            <a:extLst>
              <a:ext uri="{FF2B5EF4-FFF2-40B4-BE49-F238E27FC236}">
                <a16:creationId xmlns:a16="http://schemas.microsoft.com/office/drawing/2014/main" xmlns="" id="{0EE39AB1-DF66-44FF-9943-9A1A8752F49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478" b="4179"/>
          <a:stretch/>
        </p:blipFill>
        <p:spPr>
          <a:xfrm rot="10800000">
            <a:off x="3451478" y="2272385"/>
            <a:ext cx="3905285" cy="2969230"/>
          </a:xfrm>
          <a:prstGeom prst="rect">
            <a:avLst/>
          </a:prstGeom>
        </p:spPr>
      </p:pic>
      <p:sp>
        <p:nvSpPr>
          <p:cNvPr id="11" name="TextBox 10"/>
          <p:cNvSpPr txBox="1"/>
          <p:nvPr/>
        </p:nvSpPr>
        <p:spPr>
          <a:xfrm>
            <a:off x="7846973" y="1139819"/>
            <a:ext cx="3542921" cy="369332"/>
          </a:xfrm>
          <a:prstGeom prst="rect">
            <a:avLst/>
          </a:prstGeom>
          <a:noFill/>
        </p:spPr>
        <p:txBody>
          <a:bodyPr wrap="square" rtlCol="0">
            <a:spAutoFit/>
          </a:bodyPr>
          <a:lstStyle/>
          <a:p>
            <a:r>
              <a:rPr lang="en-US" i="1" dirty="0" smtClean="0"/>
              <a:t>Bout Score Sheet (10-Point Must)</a:t>
            </a:r>
            <a:endParaRPr lang="en-US" i="1" dirty="0"/>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6974" y="2272385"/>
            <a:ext cx="4361616" cy="2969231"/>
          </a:xfrm>
          <a:prstGeom prst="rect">
            <a:avLst/>
          </a:prstGeom>
        </p:spPr>
      </p:pic>
    </p:spTree>
    <p:extLst>
      <p:ext uri="{BB962C8B-B14F-4D97-AF65-F5344CB8AC3E}">
        <p14:creationId xmlns:p14="http://schemas.microsoft.com/office/powerpoint/2010/main" val="40044786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685823" y="749903"/>
            <a:ext cx="4728140" cy="6014195"/>
          </a:xfrm>
          <a:prstGeom prst="rect">
            <a:avLst/>
          </a:prstGeom>
        </p:spPr>
      </p:pic>
      <p:sp>
        <p:nvSpPr>
          <p:cNvPr id="4" name="Rectangle 3"/>
          <p:cNvSpPr/>
          <p:nvPr/>
        </p:nvSpPr>
        <p:spPr>
          <a:xfrm>
            <a:off x="0" y="0"/>
            <a:ext cx="12192000" cy="73774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b="1" dirty="0">
              <a:solidFill>
                <a:schemeClr val="tx1"/>
              </a:solidFill>
            </a:endParaRPr>
          </a:p>
        </p:txBody>
      </p:sp>
      <p:pic>
        <p:nvPicPr>
          <p:cNvPr id="5" name="Picture 4"/>
          <p:cNvPicPr>
            <a:picLocks noChangeAspect="1"/>
          </p:cNvPicPr>
          <p:nvPr/>
        </p:nvPicPr>
        <p:blipFill>
          <a:blip r:embed="rId4"/>
          <a:stretch>
            <a:fillRect/>
          </a:stretch>
        </p:blipFill>
        <p:spPr>
          <a:xfrm>
            <a:off x="33458" y="12223"/>
            <a:ext cx="804742" cy="713294"/>
          </a:xfrm>
          <a:prstGeom prst="rect">
            <a:avLst/>
          </a:prstGeom>
        </p:spPr>
      </p:pic>
      <p:pic>
        <p:nvPicPr>
          <p:cNvPr id="6" name="Picture 5"/>
          <p:cNvPicPr>
            <a:picLocks noChangeAspect="1"/>
          </p:cNvPicPr>
          <p:nvPr/>
        </p:nvPicPr>
        <p:blipFill>
          <a:blip r:embed="rId5"/>
          <a:stretch>
            <a:fillRect/>
          </a:stretch>
        </p:blipFill>
        <p:spPr>
          <a:xfrm>
            <a:off x="11234845" y="-12163"/>
            <a:ext cx="957155" cy="737680"/>
          </a:xfrm>
          <a:prstGeom prst="rect">
            <a:avLst/>
          </a:prstGeom>
        </p:spPr>
      </p:pic>
      <p:sp>
        <p:nvSpPr>
          <p:cNvPr id="8" name="TextBox 7"/>
          <p:cNvSpPr txBox="1"/>
          <p:nvPr/>
        </p:nvSpPr>
        <p:spPr>
          <a:xfrm>
            <a:off x="3122763" y="12223"/>
            <a:ext cx="5969480" cy="70788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UNITED STATES ARMY COMBATIVES </a:t>
            </a:r>
            <a:r>
              <a:rPr lang="en-US" sz="2000" b="1" dirty="0" smtClean="0">
                <a:latin typeface="Times New Roman" panose="02020603050405020304" pitchFamily="18" charset="0"/>
                <a:cs typeface="Times New Roman" panose="02020603050405020304" pitchFamily="18" charset="0"/>
              </a:rPr>
              <a:t>COURSE</a:t>
            </a:r>
          </a:p>
          <a:p>
            <a:pPr algn="ctr"/>
            <a:r>
              <a:rPr lang="en-US" sz="2000" b="1" dirty="0" smtClean="0">
                <a:latin typeface="Times New Roman" panose="02020603050405020304" pitchFamily="18" charset="0"/>
                <a:cs typeface="Times New Roman" panose="02020603050405020304" pitchFamily="18" charset="0"/>
              </a:rPr>
              <a:t>1/29 Infantry Regiment, Fort Benning GA</a:t>
            </a:r>
            <a:endParaRPr lang="en-US" sz="20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0" y="1139819"/>
            <a:ext cx="2490538" cy="369332"/>
          </a:xfrm>
          <a:prstGeom prst="rect">
            <a:avLst/>
          </a:prstGeom>
          <a:noFill/>
        </p:spPr>
        <p:txBody>
          <a:bodyPr wrap="square" rtlCol="0">
            <a:spAutoFit/>
          </a:bodyPr>
          <a:lstStyle/>
          <a:p>
            <a:r>
              <a:rPr lang="en-US" i="1" dirty="0" smtClean="0"/>
              <a:t>Critique Sheet</a:t>
            </a:r>
            <a:endParaRPr lang="en-US" i="1" dirty="0"/>
          </a:p>
        </p:txBody>
      </p:sp>
      <p:pic>
        <p:nvPicPr>
          <p:cNvPr id="2" name="Picture 1"/>
          <p:cNvPicPr>
            <a:picLocks noChangeAspect="1"/>
          </p:cNvPicPr>
          <p:nvPr/>
        </p:nvPicPr>
        <p:blipFill>
          <a:blip r:embed="rId6"/>
          <a:stretch>
            <a:fillRect/>
          </a:stretch>
        </p:blipFill>
        <p:spPr>
          <a:xfrm>
            <a:off x="66003" y="1911230"/>
            <a:ext cx="3056760" cy="4037397"/>
          </a:xfrm>
          <a:prstGeom prst="rect">
            <a:avLst/>
          </a:prstGeom>
        </p:spPr>
      </p:pic>
      <p:sp>
        <p:nvSpPr>
          <p:cNvPr id="13" name="TextBox 12"/>
          <p:cNvSpPr txBox="1"/>
          <p:nvPr/>
        </p:nvSpPr>
        <p:spPr>
          <a:xfrm>
            <a:off x="8413963" y="1139819"/>
            <a:ext cx="2490538" cy="369332"/>
          </a:xfrm>
          <a:prstGeom prst="rect">
            <a:avLst/>
          </a:prstGeom>
          <a:noFill/>
        </p:spPr>
        <p:txBody>
          <a:bodyPr wrap="square" rtlCol="0">
            <a:spAutoFit/>
          </a:bodyPr>
          <a:lstStyle/>
          <a:p>
            <a:r>
              <a:rPr lang="en-US" i="1" dirty="0" smtClean="0"/>
              <a:t>Equipment &amp; NSN’s</a:t>
            </a:r>
            <a:endParaRPr lang="en-US" i="1" dirty="0"/>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9200" y="1911230"/>
            <a:ext cx="3352800" cy="4329461"/>
          </a:xfrm>
          <a:prstGeom prst="rect">
            <a:avLst/>
          </a:prstGeom>
        </p:spPr>
      </p:pic>
    </p:spTree>
    <p:extLst>
      <p:ext uri="{BB962C8B-B14F-4D97-AF65-F5344CB8AC3E}">
        <p14:creationId xmlns:p14="http://schemas.microsoft.com/office/powerpoint/2010/main" val="40507127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685823" y="749903"/>
            <a:ext cx="4728140" cy="6014195"/>
          </a:xfrm>
          <a:prstGeom prst="rect">
            <a:avLst/>
          </a:prstGeom>
        </p:spPr>
      </p:pic>
      <p:sp>
        <p:nvSpPr>
          <p:cNvPr id="4" name="Rectangle 3"/>
          <p:cNvSpPr/>
          <p:nvPr/>
        </p:nvSpPr>
        <p:spPr>
          <a:xfrm>
            <a:off x="0" y="0"/>
            <a:ext cx="12192000" cy="73774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b="1" dirty="0">
              <a:solidFill>
                <a:schemeClr val="tx1"/>
              </a:solidFill>
            </a:endParaRPr>
          </a:p>
        </p:txBody>
      </p:sp>
      <p:pic>
        <p:nvPicPr>
          <p:cNvPr id="5" name="Picture 4"/>
          <p:cNvPicPr>
            <a:picLocks noChangeAspect="1"/>
          </p:cNvPicPr>
          <p:nvPr/>
        </p:nvPicPr>
        <p:blipFill>
          <a:blip r:embed="rId4"/>
          <a:stretch>
            <a:fillRect/>
          </a:stretch>
        </p:blipFill>
        <p:spPr>
          <a:xfrm>
            <a:off x="33458" y="12223"/>
            <a:ext cx="804742" cy="713294"/>
          </a:xfrm>
          <a:prstGeom prst="rect">
            <a:avLst/>
          </a:prstGeom>
        </p:spPr>
      </p:pic>
      <p:pic>
        <p:nvPicPr>
          <p:cNvPr id="6" name="Picture 5"/>
          <p:cNvPicPr>
            <a:picLocks noChangeAspect="1"/>
          </p:cNvPicPr>
          <p:nvPr/>
        </p:nvPicPr>
        <p:blipFill>
          <a:blip r:embed="rId5"/>
          <a:stretch>
            <a:fillRect/>
          </a:stretch>
        </p:blipFill>
        <p:spPr>
          <a:xfrm>
            <a:off x="11234845" y="-12163"/>
            <a:ext cx="957155" cy="737680"/>
          </a:xfrm>
          <a:prstGeom prst="rect">
            <a:avLst/>
          </a:prstGeom>
        </p:spPr>
      </p:pic>
      <p:pic>
        <p:nvPicPr>
          <p:cNvPr id="3" name="Picture 2">
            <a:extLst>
              <a:ext uri="{FF2B5EF4-FFF2-40B4-BE49-F238E27FC236}">
                <a16:creationId xmlns:a16="http://schemas.microsoft.com/office/drawing/2014/main" xmlns="" id="{913D783E-B117-4E7E-A860-01CED05036E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734" r="2305" b="12008"/>
          <a:stretch/>
        </p:blipFill>
        <p:spPr>
          <a:xfrm rot="10800000">
            <a:off x="33458" y="1816768"/>
            <a:ext cx="5159261" cy="3870842"/>
          </a:xfrm>
          <a:prstGeom prst="rect">
            <a:avLst/>
          </a:prstGeom>
        </p:spPr>
      </p:pic>
      <p:sp>
        <p:nvSpPr>
          <p:cNvPr id="2" name="TextBox 1"/>
          <p:cNvSpPr txBox="1"/>
          <p:nvPr/>
        </p:nvSpPr>
        <p:spPr>
          <a:xfrm>
            <a:off x="0" y="1091317"/>
            <a:ext cx="3835021" cy="369332"/>
          </a:xfrm>
          <a:prstGeom prst="rect">
            <a:avLst/>
          </a:prstGeom>
          <a:noFill/>
        </p:spPr>
        <p:txBody>
          <a:bodyPr wrap="square" rtlCol="0">
            <a:spAutoFit/>
          </a:bodyPr>
          <a:lstStyle/>
          <a:p>
            <a:r>
              <a:rPr lang="en-US" i="1" dirty="0" smtClean="0"/>
              <a:t>Instructor Certificate</a:t>
            </a:r>
            <a:endParaRPr lang="en-US" i="1" dirty="0"/>
          </a:p>
        </p:txBody>
      </p:sp>
      <p:pic>
        <p:nvPicPr>
          <p:cNvPr id="9" name="Picture 8">
            <a:extLst>
              <a:ext uri="{FF2B5EF4-FFF2-40B4-BE49-F238E27FC236}">
                <a16:creationId xmlns:a16="http://schemas.microsoft.com/office/drawing/2014/main" xmlns="" id="{0967195D-3203-4806-89DF-0B7D721CA0D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693" t="12385" b="14646"/>
          <a:stretch/>
        </p:blipFill>
        <p:spPr>
          <a:xfrm rot="5400000">
            <a:off x="6884929" y="2476878"/>
            <a:ext cx="5010025" cy="3689806"/>
          </a:xfrm>
          <a:prstGeom prst="rect">
            <a:avLst/>
          </a:prstGeom>
        </p:spPr>
      </p:pic>
      <p:sp>
        <p:nvSpPr>
          <p:cNvPr id="10" name="TextBox 9"/>
          <p:cNvSpPr txBox="1"/>
          <p:nvPr/>
        </p:nvSpPr>
        <p:spPr>
          <a:xfrm>
            <a:off x="7487387" y="1098670"/>
            <a:ext cx="4954137" cy="369332"/>
          </a:xfrm>
          <a:prstGeom prst="rect">
            <a:avLst/>
          </a:prstGeom>
          <a:noFill/>
        </p:spPr>
        <p:txBody>
          <a:bodyPr wrap="square" rtlCol="0">
            <a:spAutoFit/>
          </a:bodyPr>
          <a:lstStyle/>
          <a:p>
            <a:r>
              <a:rPr lang="en-US" i="1" dirty="0" err="1" smtClean="0"/>
              <a:t>Deleberate</a:t>
            </a:r>
            <a:r>
              <a:rPr lang="en-US" i="1" dirty="0" smtClean="0"/>
              <a:t> Risk Assessment Worksheet</a:t>
            </a:r>
            <a:endParaRPr lang="en-US" i="1" dirty="0"/>
          </a:p>
        </p:txBody>
      </p:sp>
      <p:sp>
        <p:nvSpPr>
          <p:cNvPr id="12" name="TextBox 11"/>
          <p:cNvSpPr txBox="1"/>
          <p:nvPr/>
        </p:nvSpPr>
        <p:spPr>
          <a:xfrm>
            <a:off x="3122763" y="12223"/>
            <a:ext cx="5969480" cy="70788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UNITED STATES ARMY COMBATIVES </a:t>
            </a:r>
            <a:r>
              <a:rPr lang="en-US" sz="2000" b="1" dirty="0" smtClean="0">
                <a:latin typeface="Times New Roman" panose="02020603050405020304" pitchFamily="18" charset="0"/>
                <a:cs typeface="Times New Roman" panose="02020603050405020304" pitchFamily="18" charset="0"/>
              </a:rPr>
              <a:t>COURSE</a:t>
            </a:r>
          </a:p>
          <a:p>
            <a:pPr algn="ctr"/>
            <a:r>
              <a:rPr lang="en-US" sz="2000" b="1" dirty="0" smtClean="0">
                <a:latin typeface="Times New Roman" panose="02020603050405020304" pitchFamily="18" charset="0"/>
                <a:cs typeface="Times New Roman" panose="02020603050405020304" pitchFamily="18" charset="0"/>
              </a:rPr>
              <a:t>1/29 Infantry Regiment, Fort Benning GA</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52445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685823" y="749903"/>
            <a:ext cx="4728140" cy="6014195"/>
          </a:xfrm>
          <a:prstGeom prst="rect">
            <a:avLst/>
          </a:prstGeom>
        </p:spPr>
      </p:pic>
      <p:sp>
        <p:nvSpPr>
          <p:cNvPr id="4" name="Rectangle 3"/>
          <p:cNvSpPr/>
          <p:nvPr/>
        </p:nvSpPr>
        <p:spPr>
          <a:xfrm>
            <a:off x="0" y="0"/>
            <a:ext cx="12192000" cy="73774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b="1" dirty="0">
              <a:solidFill>
                <a:schemeClr val="tx1"/>
              </a:solidFill>
            </a:endParaRPr>
          </a:p>
        </p:txBody>
      </p:sp>
      <p:pic>
        <p:nvPicPr>
          <p:cNvPr id="5" name="Picture 4"/>
          <p:cNvPicPr>
            <a:picLocks noChangeAspect="1"/>
          </p:cNvPicPr>
          <p:nvPr/>
        </p:nvPicPr>
        <p:blipFill>
          <a:blip r:embed="rId4"/>
          <a:stretch>
            <a:fillRect/>
          </a:stretch>
        </p:blipFill>
        <p:spPr>
          <a:xfrm>
            <a:off x="33458" y="12223"/>
            <a:ext cx="804742" cy="713294"/>
          </a:xfrm>
          <a:prstGeom prst="rect">
            <a:avLst/>
          </a:prstGeom>
        </p:spPr>
      </p:pic>
      <p:pic>
        <p:nvPicPr>
          <p:cNvPr id="6" name="Picture 5"/>
          <p:cNvPicPr>
            <a:picLocks noChangeAspect="1"/>
          </p:cNvPicPr>
          <p:nvPr/>
        </p:nvPicPr>
        <p:blipFill>
          <a:blip r:embed="rId5"/>
          <a:stretch>
            <a:fillRect/>
          </a:stretch>
        </p:blipFill>
        <p:spPr>
          <a:xfrm>
            <a:off x="11234845" y="-12163"/>
            <a:ext cx="957155" cy="737680"/>
          </a:xfrm>
          <a:prstGeom prst="rect">
            <a:avLst/>
          </a:prstGeom>
        </p:spPr>
      </p:pic>
      <p:sp>
        <p:nvSpPr>
          <p:cNvPr id="8" name="TextBox 7"/>
          <p:cNvSpPr txBox="1"/>
          <p:nvPr/>
        </p:nvSpPr>
        <p:spPr>
          <a:xfrm>
            <a:off x="3122763" y="12223"/>
            <a:ext cx="5969480" cy="70788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UNITED STATES ARMY COMBATIVES </a:t>
            </a:r>
            <a:r>
              <a:rPr lang="en-US" sz="2000" b="1" dirty="0" smtClean="0">
                <a:latin typeface="Times New Roman" panose="02020603050405020304" pitchFamily="18" charset="0"/>
                <a:cs typeface="Times New Roman" panose="02020603050405020304" pitchFamily="18" charset="0"/>
              </a:rPr>
              <a:t>COURSE</a:t>
            </a:r>
          </a:p>
          <a:p>
            <a:pPr algn="ctr"/>
            <a:r>
              <a:rPr lang="en-US" sz="2000" b="1" dirty="0" smtClean="0">
                <a:latin typeface="Times New Roman" panose="02020603050405020304" pitchFamily="18" charset="0"/>
                <a:cs typeface="Times New Roman" panose="02020603050405020304" pitchFamily="18" charset="0"/>
              </a:rPr>
              <a:t>1/29 Infantry Regiment, Fort Benning GA</a:t>
            </a:r>
            <a:endParaRPr lang="en-US" sz="20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838200" y="1139819"/>
            <a:ext cx="2490538" cy="369332"/>
          </a:xfrm>
          <a:prstGeom prst="rect">
            <a:avLst/>
          </a:prstGeom>
          <a:noFill/>
        </p:spPr>
        <p:txBody>
          <a:bodyPr wrap="square" rtlCol="0">
            <a:spAutoFit/>
          </a:bodyPr>
          <a:lstStyle/>
          <a:p>
            <a:r>
              <a:rPr lang="en-US" i="1" dirty="0" smtClean="0"/>
              <a:t>Visitor Log</a:t>
            </a:r>
            <a:endParaRPr lang="en-US" i="1" dirty="0"/>
          </a:p>
        </p:txBody>
      </p:sp>
      <p:sp>
        <p:nvSpPr>
          <p:cNvPr id="14" name="TextBox 13"/>
          <p:cNvSpPr txBox="1"/>
          <p:nvPr/>
        </p:nvSpPr>
        <p:spPr>
          <a:xfrm>
            <a:off x="9092243" y="1139819"/>
            <a:ext cx="2490538" cy="369332"/>
          </a:xfrm>
          <a:prstGeom prst="rect">
            <a:avLst/>
          </a:prstGeom>
          <a:noFill/>
        </p:spPr>
        <p:txBody>
          <a:bodyPr wrap="square" rtlCol="0">
            <a:spAutoFit/>
          </a:bodyPr>
          <a:lstStyle/>
          <a:p>
            <a:r>
              <a:rPr lang="en-US" i="1" dirty="0" smtClean="0"/>
              <a:t>Hold Harmless Waiver</a:t>
            </a:r>
            <a:endParaRPr lang="en-US" i="1" dirty="0"/>
          </a:p>
        </p:txBody>
      </p:sp>
      <p:pic>
        <p:nvPicPr>
          <p:cNvPr id="2" name="Picture 1"/>
          <p:cNvPicPr>
            <a:picLocks noChangeAspect="1"/>
          </p:cNvPicPr>
          <p:nvPr/>
        </p:nvPicPr>
        <p:blipFill>
          <a:blip r:embed="rId6"/>
          <a:stretch>
            <a:fillRect/>
          </a:stretch>
        </p:blipFill>
        <p:spPr>
          <a:xfrm>
            <a:off x="8666969" y="1911229"/>
            <a:ext cx="3341086" cy="4241597"/>
          </a:xfrm>
          <a:prstGeom prst="rect">
            <a:avLst/>
          </a:prstGeom>
        </p:spPr>
      </p:pic>
      <p:pic>
        <p:nvPicPr>
          <p:cNvPr id="9" name="Picture 8"/>
          <p:cNvPicPr>
            <a:picLocks noChangeAspect="1"/>
          </p:cNvPicPr>
          <p:nvPr/>
        </p:nvPicPr>
        <p:blipFill>
          <a:blip r:embed="rId7"/>
          <a:stretch>
            <a:fillRect/>
          </a:stretch>
        </p:blipFill>
        <p:spPr>
          <a:xfrm>
            <a:off x="216976" y="1911228"/>
            <a:ext cx="3215841" cy="4241597"/>
          </a:xfrm>
          <a:prstGeom prst="rect">
            <a:avLst/>
          </a:prstGeom>
        </p:spPr>
      </p:pic>
    </p:spTree>
    <p:extLst>
      <p:ext uri="{BB962C8B-B14F-4D97-AF65-F5344CB8AC3E}">
        <p14:creationId xmlns:p14="http://schemas.microsoft.com/office/powerpoint/2010/main" val="28717900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685823" y="749903"/>
            <a:ext cx="4728140" cy="6014195"/>
          </a:xfrm>
          <a:prstGeom prst="rect">
            <a:avLst/>
          </a:prstGeom>
        </p:spPr>
      </p:pic>
      <p:sp>
        <p:nvSpPr>
          <p:cNvPr id="4" name="Rectangle 3"/>
          <p:cNvSpPr/>
          <p:nvPr/>
        </p:nvSpPr>
        <p:spPr>
          <a:xfrm>
            <a:off x="0" y="0"/>
            <a:ext cx="12192000" cy="73774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b="1" dirty="0">
              <a:solidFill>
                <a:schemeClr val="tx1"/>
              </a:solidFill>
            </a:endParaRPr>
          </a:p>
        </p:txBody>
      </p:sp>
      <p:pic>
        <p:nvPicPr>
          <p:cNvPr id="5" name="Picture 4"/>
          <p:cNvPicPr>
            <a:picLocks noChangeAspect="1"/>
          </p:cNvPicPr>
          <p:nvPr/>
        </p:nvPicPr>
        <p:blipFill>
          <a:blip r:embed="rId4"/>
          <a:stretch>
            <a:fillRect/>
          </a:stretch>
        </p:blipFill>
        <p:spPr>
          <a:xfrm>
            <a:off x="33458" y="12223"/>
            <a:ext cx="804742" cy="713294"/>
          </a:xfrm>
          <a:prstGeom prst="rect">
            <a:avLst/>
          </a:prstGeom>
        </p:spPr>
      </p:pic>
      <p:pic>
        <p:nvPicPr>
          <p:cNvPr id="6" name="Picture 5"/>
          <p:cNvPicPr>
            <a:picLocks noChangeAspect="1"/>
          </p:cNvPicPr>
          <p:nvPr/>
        </p:nvPicPr>
        <p:blipFill>
          <a:blip r:embed="rId5"/>
          <a:stretch>
            <a:fillRect/>
          </a:stretch>
        </p:blipFill>
        <p:spPr>
          <a:xfrm>
            <a:off x="11234845" y="-12163"/>
            <a:ext cx="957155" cy="737680"/>
          </a:xfrm>
          <a:prstGeom prst="rect">
            <a:avLst/>
          </a:prstGeom>
        </p:spPr>
      </p:pic>
      <p:sp>
        <p:nvSpPr>
          <p:cNvPr id="8" name="TextBox 7"/>
          <p:cNvSpPr txBox="1"/>
          <p:nvPr/>
        </p:nvSpPr>
        <p:spPr>
          <a:xfrm>
            <a:off x="3122763" y="12223"/>
            <a:ext cx="5969480" cy="70788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UNITED STATES ARMY COMBATIVES </a:t>
            </a:r>
            <a:r>
              <a:rPr lang="en-US" sz="2000" b="1" dirty="0" smtClean="0">
                <a:latin typeface="Times New Roman" panose="02020603050405020304" pitchFamily="18" charset="0"/>
                <a:cs typeface="Times New Roman" panose="02020603050405020304" pitchFamily="18" charset="0"/>
              </a:rPr>
              <a:t>COURSE</a:t>
            </a:r>
          </a:p>
          <a:p>
            <a:pPr algn="ctr"/>
            <a:r>
              <a:rPr lang="en-US" sz="2000" b="1" dirty="0" smtClean="0">
                <a:latin typeface="Times New Roman" panose="02020603050405020304" pitchFamily="18" charset="0"/>
                <a:cs typeface="Times New Roman" panose="02020603050405020304" pitchFamily="18" charset="0"/>
              </a:rPr>
              <a:t>1/29 Infantry Regiment, Fort Benning GA</a:t>
            </a:r>
            <a:endParaRPr lang="en-US" sz="2000"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2305E838-4BCA-4883-A52F-0763F6FEC6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766" t="7722" r="4585" b="6838"/>
          <a:stretch/>
        </p:blipFill>
        <p:spPr>
          <a:xfrm rot="5400000">
            <a:off x="-429434" y="2266489"/>
            <a:ext cx="3906806" cy="2981022"/>
          </a:xfrm>
          <a:prstGeom prst="rect">
            <a:avLst/>
          </a:prstGeom>
        </p:spPr>
      </p:pic>
      <p:sp>
        <p:nvSpPr>
          <p:cNvPr id="10" name="TextBox 9"/>
          <p:cNvSpPr txBox="1"/>
          <p:nvPr/>
        </p:nvSpPr>
        <p:spPr>
          <a:xfrm>
            <a:off x="4570064" y="1238402"/>
            <a:ext cx="3014480" cy="369332"/>
          </a:xfrm>
          <a:prstGeom prst="rect">
            <a:avLst/>
          </a:prstGeom>
          <a:noFill/>
        </p:spPr>
        <p:txBody>
          <a:bodyPr wrap="square" rtlCol="0">
            <a:spAutoFit/>
          </a:bodyPr>
          <a:lstStyle/>
          <a:p>
            <a:r>
              <a:rPr lang="en-US" i="1" dirty="0" smtClean="0"/>
              <a:t>Course SOP</a:t>
            </a:r>
            <a:endParaRPr lang="en-US" i="1" dirty="0"/>
          </a:p>
        </p:txBody>
      </p:sp>
      <p:pic>
        <p:nvPicPr>
          <p:cNvPr id="11" name="Picture 10">
            <a:extLst>
              <a:ext uri="{FF2B5EF4-FFF2-40B4-BE49-F238E27FC236}">
                <a16:creationId xmlns:a16="http://schemas.microsoft.com/office/drawing/2014/main" xmlns="" id="{9842EE9B-D74A-4226-8DDB-0390F022EB9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583" t="1885" r="1518" b="1796"/>
          <a:stretch/>
        </p:blipFill>
        <p:spPr>
          <a:xfrm rot="5400000">
            <a:off x="4103614" y="2270049"/>
            <a:ext cx="3906807" cy="2973906"/>
          </a:xfrm>
          <a:prstGeom prst="rect">
            <a:avLst/>
          </a:prstGeom>
        </p:spPr>
      </p:pic>
      <p:sp>
        <p:nvSpPr>
          <p:cNvPr id="12" name="TextBox 11"/>
          <p:cNvSpPr txBox="1"/>
          <p:nvPr/>
        </p:nvSpPr>
        <p:spPr>
          <a:xfrm>
            <a:off x="152401" y="1238402"/>
            <a:ext cx="3014480" cy="369332"/>
          </a:xfrm>
          <a:prstGeom prst="rect">
            <a:avLst/>
          </a:prstGeom>
          <a:noFill/>
        </p:spPr>
        <p:txBody>
          <a:bodyPr wrap="square" rtlCol="0">
            <a:spAutoFit/>
          </a:bodyPr>
          <a:lstStyle/>
          <a:p>
            <a:r>
              <a:rPr lang="en-US" i="1" dirty="0" smtClean="0"/>
              <a:t>Unit/Course In-Brief</a:t>
            </a:r>
            <a:endParaRPr lang="en-US" i="1" dirty="0"/>
          </a:p>
        </p:txBody>
      </p:sp>
      <p:pic>
        <p:nvPicPr>
          <p:cNvPr id="13" name="Picture 12">
            <a:extLst>
              <a:ext uri="{FF2B5EF4-FFF2-40B4-BE49-F238E27FC236}">
                <a16:creationId xmlns:a16="http://schemas.microsoft.com/office/drawing/2014/main" xmlns="" id="{5739D346-9BBA-4AF6-9123-F6D3ECB2BFF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961" t="3595" r="4791" b="4598"/>
          <a:stretch/>
        </p:blipFill>
        <p:spPr>
          <a:xfrm rot="5400000">
            <a:off x="8608835" y="2287005"/>
            <a:ext cx="3939795" cy="2972979"/>
          </a:xfrm>
          <a:prstGeom prst="rect">
            <a:avLst/>
          </a:prstGeom>
        </p:spPr>
      </p:pic>
      <p:sp>
        <p:nvSpPr>
          <p:cNvPr id="14" name="TextBox 13"/>
          <p:cNvSpPr txBox="1"/>
          <p:nvPr/>
        </p:nvSpPr>
        <p:spPr>
          <a:xfrm>
            <a:off x="9092243" y="1238402"/>
            <a:ext cx="3014480" cy="369332"/>
          </a:xfrm>
          <a:prstGeom prst="rect">
            <a:avLst/>
          </a:prstGeom>
          <a:noFill/>
        </p:spPr>
        <p:txBody>
          <a:bodyPr wrap="square" rtlCol="0">
            <a:spAutoFit/>
          </a:bodyPr>
          <a:lstStyle/>
          <a:p>
            <a:r>
              <a:rPr lang="en-US" i="1" dirty="0" smtClean="0"/>
              <a:t>Course Medical SOP</a:t>
            </a:r>
            <a:endParaRPr lang="en-US" i="1" dirty="0"/>
          </a:p>
        </p:txBody>
      </p:sp>
    </p:spTree>
    <p:extLst>
      <p:ext uri="{BB962C8B-B14F-4D97-AF65-F5344CB8AC3E}">
        <p14:creationId xmlns:p14="http://schemas.microsoft.com/office/powerpoint/2010/main" val="32083233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685823" y="749903"/>
            <a:ext cx="4728140" cy="6014195"/>
          </a:xfrm>
          <a:prstGeom prst="rect">
            <a:avLst/>
          </a:prstGeom>
        </p:spPr>
      </p:pic>
      <p:sp>
        <p:nvSpPr>
          <p:cNvPr id="4" name="Rectangle 3"/>
          <p:cNvSpPr/>
          <p:nvPr/>
        </p:nvSpPr>
        <p:spPr>
          <a:xfrm>
            <a:off x="0" y="0"/>
            <a:ext cx="12192000" cy="73774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b="1" dirty="0">
              <a:solidFill>
                <a:schemeClr val="tx1"/>
              </a:solidFill>
            </a:endParaRPr>
          </a:p>
        </p:txBody>
      </p:sp>
      <p:pic>
        <p:nvPicPr>
          <p:cNvPr id="5" name="Picture 4"/>
          <p:cNvPicPr>
            <a:picLocks noChangeAspect="1"/>
          </p:cNvPicPr>
          <p:nvPr/>
        </p:nvPicPr>
        <p:blipFill>
          <a:blip r:embed="rId4"/>
          <a:stretch>
            <a:fillRect/>
          </a:stretch>
        </p:blipFill>
        <p:spPr>
          <a:xfrm>
            <a:off x="33458" y="12223"/>
            <a:ext cx="804742" cy="713294"/>
          </a:xfrm>
          <a:prstGeom prst="rect">
            <a:avLst/>
          </a:prstGeom>
        </p:spPr>
      </p:pic>
      <p:pic>
        <p:nvPicPr>
          <p:cNvPr id="6" name="Picture 5"/>
          <p:cNvPicPr>
            <a:picLocks noChangeAspect="1"/>
          </p:cNvPicPr>
          <p:nvPr/>
        </p:nvPicPr>
        <p:blipFill>
          <a:blip r:embed="rId5"/>
          <a:stretch>
            <a:fillRect/>
          </a:stretch>
        </p:blipFill>
        <p:spPr>
          <a:xfrm>
            <a:off x="11234845" y="-12163"/>
            <a:ext cx="957155" cy="737680"/>
          </a:xfrm>
          <a:prstGeom prst="rect">
            <a:avLst/>
          </a:prstGeom>
        </p:spPr>
      </p:pic>
      <p:sp>
        <p:nvSpPr>
          <p:cNvPr id="8" name="TextBox 7"/>
          <p:cNvSpPr txBox="1"/>
          <p:nvPr/>
        </p:nvSpPr>
        <p:spPr>
          <a:xfrm>
            <a:off x="3122763" y="12223"/>
            <a:ext cx="5969480" cy="70788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UNITED STATES ARMY COMBATIVES </a:t>
            </a:r>
            <a:r>
              <a:rPr lang="en-US" sz="2000" b="1" dirty="0" smtClean="0">
                <a:latin typeface="Times New Roman" panose="02020603050405020304" pitchFamily="18" charset="0"/>
                <a:cs typeface="Times New Roman" panose="02020603050405020304" pitchFamily="18" charset="0"/>
              </a:rPr>
              <a:t>COURSE</a:t>
            </a:r>
          </a:p>
          <a:p>
            <a:pPr algn="ctr"/>
            <a:r>
              <a:rPr lang="en-US" sz="2000" b="1" dirty="0" smtClean="0">
                <a:latin typeface="Times New Roman" panose="02020603050405020304" pitchFamily="18" charset="0"/>
                <a:cs typeface="Times New Roman" panose="02020603050405020304" pitchFamily="18" charset="0"/>
              </a:rPr>
              <a:t>1/29 Infantry Regiment, Fort Benning GA</a:t>
            </a:r>
            <a:endParaRPr lang="en-US" sz="20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0" y="1139819"/>
            <a:ext cx="2490538" cy="369332"/>
          </a:xfrm>
          <a:prstGeom prst="rect">
            <a:avLst/>
          </a:prstGeom>
          <a:noFill/>
        </p:spPr>
        <p:txBody>
          <a:bodyPr wrap="square" rtlCol="0">
            <a:spAutoFit/>
          </a:bodyPr>
          <a:lstStyle/>
          <a:p>
            <a:r>
              <a:rPr lang="en-US" i="1" dirty="0" smtClean="0"/>
              <a:t>Option 3 SOP</a:t>
            </a:r>
            <a:endParaRPr lang="en-US" i="1" dirty="0"/>
          </a:p>
        </p:txBody>
      </p:sp>
      <p:sp>
        <p:nvSpPr>
          <p:cNvPr id="13" name="TextBox 12"/>
          <p:cNvSpPr txBox="1"/>
          <p:nvPr/>
        </p:nvSpPr>
        <p:spPr>
          <a:xfrm>
            <a:off x="9331905" y="1145899"/>
            <a:ext cx="2490538" cy="646331"/>
          </a:xfrm>
          <a:prstGeom prst="rect">
            <a:avLst/>
          </a:prstGeom>
          <a:noFill/>
        </p:spPr>
        <p:txBody>
          <a:bodyPr wrap="square" rtlCol="0">
            <a:spAutoFit/>
          </a:bodyPr>
          <a:lstStyle/>
          <a:p>
            <a:r>
              <a:rPr lang="en-US" i="1" dirty="0" smtClean="0"/>
              <a:t>React to Man-to-Man Contact Drill SOP</a:t>
            </a:r>
            <a:endParaRPr lang="en-US" i="1" dirty="0"/>
          </a:p>
        </p:txBody>
      </p:sp>
      <p:sp>
        <p:nvSpPr>
          <p:cNvPr id="14" name="TextBox 13"/>
          <p:cNvSpPr txBox="1"/>
          <p:nvPr/>
        </p:nvSpPr>
        <p:spPr>
          <a:xfrm>
            <a:off x="4695811" y="1139819"/>
            <a:ext cx="2490538" cy="369332"/>
          </a:xfrm>
          <a:prstGeom prst="rect">
            <a:avLst/>
          </a:prstGeom>
          <a:noFill/>
        </p:spPr>
        <p:txBody>
          <a:bodyPr wrap="square" rtlCol="0">
            <a:spAutoFit/>
          </a:bodyPr>
          <a:lstStyle/>
          <a:p>
            <a:r>
              <a:rPr lang="en-US" i="1" dirty="0" smtClean="0"/>
              <a:t>Option 3 Annex A</a:t>
            </a:r>
            <a:endParaRPr lang="en-US" i="1" dirty="0"/>
          </a:p>
        </p:txBody>
      </p:sp>
      <p:pic>
        <p:nvPicPr>
          <p:cNvPr id="2" name="Picture 1"/>
          <p:cNvPicPr>
            <a:picLocks noChangeAspect="1"/>
          </p:cNvPicPr>
          <p:nvPr/>
        </p:nvPicPr>
        <p:blipFill>
          <a:blip r:embed="rId6"/>
          <a:stretch>
            <a:fillRect/>
          </a:stretch>
        </p:blipFill>
        <p:spPr>
          <a:xfrm>
            <a:off x="0" y="1911230"/>
            <a:ext cx="3179064" cy="4089608"/>
          </a:xfrm>
          <a:prstGeom prst="rect">
            <a:avLst/>
          </a:prstGeom>
        </p:spPr>
      </p:pic>
      <p:pic>
        <p:nvPicPr>
          <p:cNvPr id="3" name="Picture 2"/>
          <p:cNvPicPr>
            <a:picLocks noChangeAspect="1"/>
          </p:cNvPicPr>
          <p:nvPr/>
        </p:nvPicPr>
        <p:blipFill>
          <a:blip r:embed="rId7"/>
          <a:stretch>
            <a:fillRect/>
          </a:stretch>
        </p:blipFill>
        <p:spPr>
          <a:xfrm>
            <a:off x="4351548" y="1792230"/>
            <a:ext cx="3179064" cy="4164401"/>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94206" y="1792230"/>
            <a:ext cx="3216128" cy="4164401"/>
          </a:xfrm>
          <a:prstGeom prst="rect">
            <a:avLst/>
          </a:prstGeom>
        </p:spPr>
      </p:pic>
    </p:spTree>
    <p:extLst>
      <p:ext uri="{BB962C8B-B14F-4D97-AF65-F5344CB8AC3E}">
        <p14:creationId xmlns:p14="http://schemas.microsoft.com/office/powerpoint/2010/main" val="32073195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685823" y="749903"/>
            <a:ext cx="4728140" cy="6014195"/>
          </a:xfrm>
          <a:prstGeom prst="rect">
            <a:avLst/>
          </a:prstGeom>
        </p:spPr>
      </p:pic>
      <p:sp>
        <p:nvSpPr>
          <p:cNvPr id="4" name="Rectangle 3"/>
          <p:cNvSpPr/>
          <p:nvPr/>
        </p:nvSpPr>
        <p:spPr>
          <a:xfrm>
            <a:off x="0" y="0"/>
            <a:ext cx="12192000" cy="73774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b="1" dirty="0">
              <a:solidFill>
                <a:schemeClr val="tx1"/>
              </a:solidFill>
            </a:endParaRPr>
          </a:p>
        </p:txBody>
      </p:sp>
      <p:pic>
        <p:nvPicPr>
          <p:cNvPr id="5" name="Picture 4"/>
          <p:cNvPicPr>
            <a:picLocks noChangeAspect="1"/>
          </p:cNvPicPr>
          <p:nvPr/>
        </p:nvPicPr>
        <p:blipFill>
          <a:blip r:embed="rId4"/>
          <a:stretch>
            <a:fillRect/>
          </a:stretch>
        </p:blipFill>
        <p:spPr>
          <a:xfrm>
            <a:off x="33458" y="12223"/>
            <a:ext cx="804742" cy="713294"/>
          </a:xfrm>
          <a:prstGeom prst="rect">
            <a:avLst/>
          </a:prstGeom>
        </p:spPr>
      </p:pic>
      <p:pic>
        <p:nvPicPr>
          <p:cNvPr id="6" name="Picture 5"/>
          <p:cNvPicPr>
            <a:picLocks noChangeAspect="1"/>
          </p:cNvPicPr>
          <p:nvPr/>
        </p:nvPicPr>
        <p:blipFill>
          <a:blip r:embed="rId5"/>
          <a:stretch>
            <a:fillRect/>
          </a:stretch>
        </p:blipFill>
        <p:spPr>
          <a:xfrm>
            <a:off x="11234845" y="-12163"/>
            <a:ext cx="957155" cy="737680"/>
          </a:xfrm>
          <a:prstGeom prst="rect">
            <a:avLst/>
          </a:prstGeom>
        </p:spPr>
      </p:pic>
      <p:sp>
        <p:nvSpPr>
          <p:cNvPr id="8" name="TextBox 7"/>
          <p:cNvSpPr txBox="1"/>
          <p:nvPr/>
        </p:nvSpPr>
        <p:spPr>
          <a:xfrm>
            <a:off x="3122763" y="12223"/>
            <a:ext cx="5969480" cy="70788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UNITED STATES ARMY COMBATIVES </a:t>
            </a:r>
            <a:r>
              <a:rPr lang="en-US" sz="2000" b="1" dirty="0" smtClean="0">
                <a:latin typeface="Times New Roman" panose="02020603050405020304" pitchFamily="18" charset="0"/>
                <a:cs typeface="Times New Roman" panose="02020603050405020304" pitchFamily="18" charset="0"/>
              </a:rPr>
              <a:t>COURSE</a:t>
            </a:r>
          </a:p>
          <a:p>
            <a:pPr algn="ctr"/>
            <a:r>
              <a:rPr lang="en-US" sz="2000" b="1" dirty="0" smtClean="0">
                <a:latin typeface="Times New Roman" panose="02020603050405020304" pitchFamily="18" charset="0"/>
                <a:cs typeface="Times New Roman" panose="02020603050405020304" pitchFamily="18" charset="0"/>
              </a:rPr>
              <a:t>1/29 Infantry Regiment, Fort Benning GA</a:t>
            </a:r>
            <a:endParaRPr lang="en-US" sz="20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1" y="1139819"/>
            <a:ext cx="2995863" cy="369332"/>
          </a:xfrm>
          <a:prstGeom prst="rect">
            <a:avLst/>
          </a:prstGeom>
          <a:noFill/>
        </p:spPr>
        <p:txBody>
          <a:bodyPr wrap="square" rtlCol="0">
            <a:spAutoFit/>
          </a:bodyPr>
          <a:lstStyle/>
          <a:p>
            <a:r>
              <a:rPr lang="en-US" i="1" dirty="0" smtClean="0"/>
              <a:t>Option 3 Oral Brief: Students</a:t>
            </a:r>
            <a:endParaRPr lang="en-US" i="1" dirty="0"/>
          </a:p>
        </p:txBody>
      </p:sp>
      <p:sp>
        <p:nvSpPr>
          <p:cNvPr id="13" name="TextBox 12"/>
          <p:cNvSpPr txBox="1"/>
          <p:nvPr/>
        </p:nvSpPr>
        <p:spPr>
          <a:xfrm>
            <a:off x="9331905" y="1145899"/>
            <a:ext cx="2490538" cy="369332"/>
          </a:xfrm>
          <a:prstGeom prst="rect">
            <a:avLst/>
          </a:prstGeom>
          <a:noFill/>
        </p:spPr>
        <p:txBody>
          <a:bodyPr wrap="square" rtlCol="0">
            <a:spAutoFit/>
          </a:bodyPr>
          <a:lstStyle/>
          <a:p>
            <a:r>
              <a:rPr lang="en-US" i="1" dirty="0" smtClean="0"/>
              <a:t>Grappling Safety Brief</a:t>
            </a:r>
            <a:endParaRPr lang="en-US" i="1" dirty="0"/>
          </a:p>
        </p:txBody>
      </p:sp>
      <p:sp>
        <p:nvSpPr>
          <p:cNvPr id="14" name="TextBox 13"/>
          <p:cNvSpPr txBox="1"/>
          <p:nvPr/>
        </p:nvSpPr>
        <p:spPr>
          <a:xfrm>
            <a:off x="4695811" y="1139819"/>
            <a:ext cx="3377378" cy="369332"/>
          </a:xfrm>
          <a:prstGeom prst="rect">
            <a:avLst/>
          </a:prstGeom>
          <a:noFill/>
        </p:spPr>
        <p:txBody>
          <a:bodyPr wrap="square" rtlCol="0">
            <a:spAutoFit/>
          </a:bodyPr>
          <a:lstStyle/>
          <a:p>
            <a:r>
              <a:rPr lang="en-US" i="1" dirty="0" smtClean="0"/>
              <a:t>Option 3 Oral Brief: Punchers</a:t>
            </a:r>
            <a:endParaRPr lang="en-US" i="1" dirty="0"/>
          </a:p>
        </p:txBody>
      </p:sp>
      <p:pic>
        <p:nvPicPr>
          <p:cNvPr id="2" name="Picture 1"/>
          <p:cNvPicPr>
            <a:picLocks noChangeAspect="1"/>
          </p:cNvPicPr>
          <p:nvPr/>
        </p:nvPicPr>
        <p:blipFill>
          <a:blip r:embed="rId6"/>
          <a:stretch>
            <a:fillRect/>
          </a:stretch>
        </p:blipFill>
        <p:spPr>
          <a:xfrm>
            <a:off x="0" y="1911230"/>
            <a:ext cx="3216540" cy="4221601"/>
          </a:xfrm>
          <a:prstGeom prst="rect">
            <a:avLst/>
          </a:prstGeom>
        </p:spPr>
      </p:pic>
      <p:pic>
        <p:nvPicPr>
          <p:cNvPr id="3" name="Picture 2"/>
          <p:cNvPicPr>
            <a:picLocks noChangeAspect="1"/>
          </p:cNvPicPr>
          <p:nvPr/>
        </p:nvPicPr>
        <p:blipFill>
          <a:blip r:embed="rId7"/>
          <a:stretch>
            <a:fillRect/>
          </a:stretch>
        </p:blipFill>
        <p:spPr>
          <a:xfrm>
            <a:off x="4695811" y="1899067"/>
            <a:ext cx="3179064" cy="404954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10688" y="1899068"/>
            <a:ext cx="3281312" cy="4233764"/>
          </a:xfrm>
          <a:prstGeom prst="rect">
            <a:avLst/>
          </a:prstGeom>
        </p:spPr>
      </p:pic>
    </p:spTree>
    <p:extLst>
      <p:ext uri="{BB962C8B-B14F-4D97-AF65-F5344CB8AC3E}">
        <p14:creationId xmlns:p14="http://schemas.microsoft.com/office/powerpoint/2010/main" val="11703194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685823" y="749903"/>
            <a:ext cx="4728140" cy="6014195"/>
          </a:xfrm>
          <a:prstGeom prst="rect">
            <a:avLst/>
          </a:prstGeom>
        </p:spPr>
      </p:pic>
      <p:sp>
        <p:nvSpPr>
          <p:cNvPr id="4" name="Rectangle 3"/>
          <p:cNvSpPr/>
          <p:nvPr/>
        </p:nvSpPr>
        <p:spPr>
          <a:xfrm>
            <a:off x="0" y="0"/>
            <a:ext cx="12192000" cy="73774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b="1" dirty="0">
              <a:solidFill>
                <a:schemeClr val="tx1"/>
              </a:solidFill>
            </a:endParaRPr>
          </a:p>
        </p:txBody>
      </p:sp>
      <p:pic>
        <p:nvPicPr>
          <p:cNvPr id="5" name="Picture 4"/>
          <p:cNvPicPr>
            <a:picLocks noChangeAspect="1"/>
          </p:cNvPicPr>
          <p:nvPr/>
        </p:nvPicPr>
        <p:blipFill>
          <a:blip r:embed="rId4"/>
          <a:stretch>
            <a:fillRect/>
          </a:stretch>
        </p:blipFill>
        <p:spPr>
          <a:xfrm>
            <a:off x="33458" y="12223"/>
            <a:ext cx="804742" cy="713294"/>
          </a:xfrm>
          <a:prstGeom prst="rect">
            <a:avLst/>
          </a:prstGeom>
        </p:spPr>
      </p:pic>
      <p:pic>
        <p:nvPicPr>
          <p:cNvPr id="6" name="Picture 5"/>
          <p:cNvPicPr>
            <a:picLocks noChangeAspect="1"/>
          </p:cNvPicPr>
          <p:nvPr/>
        </p:nvPicPr>
        <p:blipFill>
          <a:blip r:embed="rId5"/>
          <a:stretch>
            <a:fillRect/>
          </a:stretch>
        </p:blipFill>
        <p:spPr>
          <a:xfrm>
            <a:off x="11234845" y="-12163"/>
            <a:ext cx="957155" cy="737680"/>
          </a:xfrm>
          <a:prstGeom prst="rect">
            <a:avLst/>
          </a:prstGeom>
        </p:spPr>
      </p:pic>
      <p:sp>
        <p:nvSpPr>
          <p:cNvPr id="8" name="TextBox 7"/>
          <p:cNvSpPr txBox="1"/>
          <p:nvPr/>
        </p:nvSpPr>
        <p:spPr>
          <a:xfrm>
            <a:off x="3122763" y="12223"/>
            <a:ext cx="5969480" cy="70788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UNITED STATES ARMY COMBATIVES </a:t>
            </a:r>
            <a:r>
              <a:rPr lang="en-US" sz="2000" b="1" dirty="0" smtClean="0">
                <a:latin typeface="Times New Roman" panose="02020603050405020304" pitchFamily="18" charset="0"/>
                <a:cs typeface="Times New Roman" panose="02020603050405020304" pitchFamily="18" charset="0"/>
              </a:rPr>
              <a:t>COURSE</a:t>
            </a:r>
          </a:p>
          <a:p>
            <a:pPr algn="ctr"/>
            <a:r>
              <a:rPr lang="en-US" sz="2000" b="1" dirty="0" smtClean="0">
                <a:latin typeface="Times New Roman" panose="02020603050405020304" pitchFamily="18" charset="0"/>
                <a:cs typeface="Times New Roman" panose="02020603050405020304" pitchFamily="18" charset="0"/>
              </a:rPr>
              <a:t>1/29 Infantry Regiment, Fort Benning GA</a:t>
            </a:r>
            <a:endParaRPr lang="en-US" sz="2000"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ACC99F06-64FB-4801-9461-68AF063FF8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882" t="7069" r="7236" b="10676"/>
          <a:stretch/>
        </p:blipFill>
        <p:spPr>
          <a:xfrm rot="5400000">
            <a:off x="8606739" y="2196311"/>
            <a:ext cx="4092390" cy="3121383"/>
          </a:xfrm>
          <a:prstGeom prst="rect">
            <a:avLst/>
          </a:prstGeom>
        </p:spPr>
      </p:pic>
      <p:pic>
        <p:nvPicPr>
          <p:cNvPr id="10" name="Picture 9">
            <a:extLst>
              <a:ext uri="{FF2B5EF4-FFF2-40B4-BE49-F238E27FC236}">
                <a16:creationId xmlns:a16="http://schemas.microsoft.com/office/drawing/2014/main" xmlns="" id="{3BBB3222-3BC1-4D5F-8D8C-A110BAB0400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564" b="1532"/>
          <a:stretch/>
        </p:blipFill>
        <p:spPr>
          <a:xfrm rot="5400000">
            <a:off x="-445737" y="2189999"/>
            <a:ext cx="4092393" cy="3134003"/>
          </a:xfrm>
          <a:prstGeom prst="rect">
            <a:avLst/>
          </a:prstGeom>
        </p:spPr>
      </p:pic>
      <p:sp>
        <p:nvSpPr>
          <p:cNvPr id="11" name="TextBox 10"/>
          <p:cNvSpPr txBox="1"/>
          <p:nvPr/>
        </p:nvSpPr>
        <p:spPr>
          <a:xfrm>
            <a:off x="0" y="1238402"/>
            <a:ext cx="3541296" cy="369332"/>
          </a:xfrm>
          <a:prstGeom prst="rect">
            <a:avLst/>
          </a:prstGeom>
          <a:noFill/>
        </p:spPr>
        <p:txBody>
          <a:bodyPr wrap="square" rtlCol="0">
            <a:spAutoFit/>
          </a:bodyPr>
          <a:lstStyle/>
          <a:p>
            <a:r>
              <a:rPr lang="en-US" i="1" dirty="0" smtClean="0"/>
              <a:t>Course Graduation Requirements</a:t>
            </a:r>
            <a:endParaRPr lang="en-US" i="1" dirty="0"/>
          </a:p>
        </p:txBody>
      </p:sp>
      <p:sp>
        <p:nvSpPr>
          <p:cNvPr id="12" name="TextBox 11"/>
          <p:cNvSpPr txBox="1"/>
          <p:nvPr/>
        </p:nvSpPr>
        <p:spPr>
          <a:xfrm>
            <a:off x="9070616" y="1238402"/>
            <a:ext cx="3121384" cy="369332"/>
          </a:xfrm>
          <a:prstGeom prst="rect">
            <a:avLst/>
          </a:prstGeom>
          <a:noFill/>
        </p:spPr>
        <p:txBody>
          <a:bodyPr wrap="square" rtlCol="0">
            <a:spAutoFit/>
          </a:bodyPr>
          <a:lstStyle/>
          <a:p>
            <a:r>
              <a:rPr lang="en-US" i="1" dirty="0" smtClean="0"/>
              <a:t>Student In-Processing Checklist</a:t>
            </a:r>
            <a:endParaRPr lang="en-US" i="1" dirty="0"/>
          </a:p>
        </p:txBody>
      </p:sp>
    </p:spTree>
    <p:extLst>
      <p:ext uri="{BB962C8B-B14F-4D97-AF65-F5344CB8AC3E}">
        <p14:creationId xmlns:p14="http://schemas.microsoft.com/office/powerpoint/2010/main" val="40186422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685823" y="749903"/>
            <a:ext cx="4728140" cy="6014195"/>
          </a:xfrm>
          <a:prstGeom prst="rect">
            <a:avLst/>
          </a:prstGeom>
        </p:spPr>
      </p:pic>
      <p:sp>
        <p:nvSpPr>
          <p:cNvPr id="4" name="Rectangle 3"/>
          <p:cNvSpPr/>
          <p:nvPr/>
        </p:nvSpPr>
        <p:spPr>
          <a:xfrm>
            <a:off x="0" y="0"/>
            <a:ext cx="12192000" cy="73774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b="1" dirty="0">
              <a:solidFill>
                <a:schemeClr val="tx1"/>
              </a:solidFill>
            </a:endParaRPr>
          </a:p>
        </p:txBody>
      </p:sp>
      <p:pic>
        <p:nvPicPr>
          <p:cNvPr id="5" name="Picture 4"/>
          <p:cNvPicPr>
            <a:picLocks noChangeAspect="1"/>
          </p:cNvPicPr>
          <p:nvPr/>
        </p:nvPicPr>
        <p:blipFill>
          <a:blip r:embed="rId4"/>
          <a:stretch>
            <a:fillRect/>
          </a:stretch>
        </p:blipFill>
        <p:spPr>
          <a:xfrm>
            <a:off x="33458" y="12223"/>
            <a:ext cx="804742" cy="713294"/>
          </a:xfrm>
          <a:prstGeom prst="rect">
            <a:avLst/>
          </a:prstGeom>
        </p:spPr>
      </p:pic>
      <p:pic>
        <p:nvPicPr>
          <p:cNvPr id="6" name="Picture 5"/>
          <p:cNvPicPr>
            <a:picLocks noChangeAspect="1"/>
          </p:cNvPicPr>
          <p:nvPr/>
        </p:nvPicPr>
        <p:blipFill>
          <a:blip r:embed="rId5"/>
          <a:stretch>
            <a:fillRect/>
          </a:stretch>
        </p:blipFill>
        <p:spPr>
          <a:xfrm>
            <a:off x="11234845" y="-12163"/>
            <a:ext cx="957155" cy="737680"/>
          </a:xfrm>
          <a:prstGeom prst="rect">
            <a:avLst/>
          </a:prstGeom>
        </p:spPr>
      </p:pic>
      <p:sp>
        <p:nvSpPr>
          <p:cNvPr id="8" name="TextBox 7"/>
          <p:cNvSpPr txBox="1"/>
          <p:nvPr/>
        </p:nvSpPr>
        <p:spPr>
          <a:xfrm>
            <a:off x="3122763" y="12223"/>
            <a:ext cx="5969480" cy="70788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UNITED STATES ARMY COMBATIVES </a:t>
            </a:r>
            <a:r>
              <a:rPr lang="en-US" sz="2000" b="1" dirty="0" smtClean="0">
                <a:latin typeface="Times New Roman" panose="02020603050405020304" pitchFamily="18" charset="0"/>
                <a:cs typeface="Times New Roman" panose="02020603050405020304" pitchFamily="18" charset="0"/>
              </a:rPr>
              <a:t>COURSE</a:t>
            </a:r>
          </a:p>
          <a:p>
            <a:pPr algn="ctr"/>
            <a:r>
              <a:rPr lang="en-US" sz="2000" b="1" dirty="0" smtClean="0">
                <a:latin typeface="Times New Roman" panose="02020603050405020304" pitchFamily="18" charset="0"/>
                <a:cs typeface="Times New Roman" panose="02020603050405020304" pitchFamily="18" charset="0"/>
              </a:rPr>
              <a:t>1/29 Infantry Regiment, Fort Benning GA</a:t>
            </a:r>
            <a:endParaRPr lang="en-US" sz="2000"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3516107E-EBE9-49CA-A57D-95003C12A63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595" r="16831"/>
          <a:stretch/>
        </p:blipFill>
        <p:spPr>
          <a:xfrm rot="5400000">
            <a:off x="1114724" y="1556715"/>
            <a:ext cx="3847522" cy="4400570"/>
          </a:xfrm>
          <a:prstGeom prst="rect">
            <a:avLst/>
          </a:prstGeom>
        </p:spPr>
      </p:pic>
      <p:pic>
        <p:nvPicPr>
          <p:cNvPr id="10" name="Picture 9">
            <a:extLst>
              <a:ext uri="{FF2B5EF4-FFF2-40B4-BE49-F238E27FC236}">
                <a16:creationId xmlns:a16="http://schemas.microsoft.com/office/drawing/2014/main" xmlns="" id="{3813AC08-07AD-4496-84F5-B66EED61D47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5973" t="9574" r="8118" b="14562"/>
          <a:stretch/>
        </p:blipFill>
        <p:spPr>
          <a:xfrm rot="5400000">
            <a:off x="7208442" y="2409584"/>
            <a:ext cx="4602748" cy="3450058"/>
          </a:xfrm>
          <a:prstGeom prst="rect">
            <a:avLst/>
          </a:prstGeom>
        </p:spPr>
      </p:pic>
      <p:sp>
        <p:nvSpPr>
          <p:cNvPr id="11" name="TextBox 10"/>
          <p:cNvSpPr txBox="1"/>
          <p:nvPr/>
        </p:nvSpPr>
        <p:spPr>
          <a:xfrm>
            <a:off x="838199" y="1238402"/>
            <a:ext cx="3541296" cy="369332"/>
          </a:xfrm>
          <a:prstGeom prst="rect">
            <a:avLst/>
          </a:prstGeom>
          <a:noFill/>
        </p:spPr>
        <p:txBody>
          <a:bodyPr wrap="square" rtlCol="0">
            <a:spAutoFit/>
          </a:bodyPr>
          <a:lstStyle/>
          <a:p>
            <a:r>
              <a:rPr lang="en-US" i="1" dirty="0" smtClean="0"/>
              <a:t>Course Breakdown</a:t>
            </a:r>
            <a:endParaRPr lang="en-US" i="1" dirty="0"/>
          </a:p>
        </p:txBody>
      </p:sp>
      <p:sp>
        <p:nvSpPr>
          <p:cNvPr id="12" name="TextBox 11"/>
          <p:cNvSpPr txBox="1"/>
          <p:nvPr/>
        </p:nvSpPr>
        <p:spPr>
          <a:xfrm>
            <a:off x="7784787" y="1238402"/>
            <a:ext cx="3541296" cy="369332"/>
          </a:xfrm>
          <a:prstGeom prst="rect">
            <a:avLst/>
          </a:prstGeom>
          <a:noFill/>
        </p:spPr>
        <p:txBody>
          <a:bodyPr wrap="square" rtlCol="0">
            <a:spAutoFit/>
          </a:bodyPr>
          <a:lstStyle/>
          <a:p>
            <a:r>
              <a:rPr lang="en-US" i="1" dirty="0" smtClean="0"/>
              <a:t>Course Timeline</a:t>
            </a:r>
            <a:endParaRPr lang="en-US" i="1" dirty="0"/>
          </a:p>
        </p:txBody>
      </p:sp>
    </p:spTree>
    <p:extLst>
      <p:ext uri="{BB962C8B-B14F-4D97-AF65-F5344CB8AC3E}">
        <p14:creationId xmlns:p14="http://schemas.microsoft.com/office/powerpoint/2010/main" val="8590644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685823" y="749903"/>
            <a:ext cx="4728140" cy="6014195"/>
          </a:xfrm>
          <a:prstGeom prst="rect">
            <a:avLst/>
          </a:prstGeom>
        </p:spPr>
      </p:pic>
      <p:sp>
        <p:nvSpPr>
          <p:cNvPr id="4" name="Rectangle 3"/>
          <p:cNvSpPr/>
          <p:nvPr/>
        </p:nvSpPr>
        <p:spPr>
          <a:xfrm>
            <a:off x="0" y="0"/>
            <a:ext cx="12192000" cy="73774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b="1" dirty="0">
              <a:solidFill>
                <a:schemeClr val="tx1"/>
              </a:solidFill>
            </a:endParaRPr>
          </a:p>
        </p:txBody>
      </p:sp>
      <p:pic>
        <p:nvPicPr>
          <p:cNvPr id="5" name="Picture 4"/>
          <p:cNvPicPr>
            <a:picLocks noChangeAspect="1"/>
          </p:cNvPicPr>
          <p:nvPr/>
        </p:nvPicPr>
        <p:blipFill>
          <a:blip r:embed="rId4"/>
          <a:stretch>
            <a:fillRect/>
          </a:stretch>
        </p:blipFill>
        <p:spPr>
          <a:xfrm>
            <a:off x="33458" y="12223"/>
            <a:ext cx="804742" cy="713294"/>
          </a:xfrm>
          <a:prstGeom prst="rect">
            <a:avLst/>
          </a:prstGeom>
        </p:spPr>
      </p:pic>
      <p:pic>
        <p:nvPicPr>
          <p:cNvPr id="6" name="Picture 5"/>
          <p:cNvPicPr>
            <a:picLocks noChangeAspect="1"/>
          </p:cNvPicPr>
          <p:nvPr/>
        </p:nvPicPr>
        <p:blipFill>
          <a:blip r:embed="rId5"/>
          <a:stretch>
            <a:fillRect/>
          </a:stretch>
        </p:blipFill>
        <p:spPr>
          <a:xfrm>
            <a:off x="11234845" y="-12163"/>
            <a:ext cx="957155" cy="737680"/>
          </a:xfrm>
          <a:prstGeom prst="rect">
            <a:avLst/>
          </a:prstGeom>
        </p:spPr>
      </p:pic>
      <p:sp>
        <p:nvSpPr>
          <p:cNvPr id="8" name="TextBox 7"/>
          <p:cNvSpPr txBox="1"/>
          <p:nvPr/>
        </p:nvSpPr>
        <p:spPr>
          <a:xfrm>
            <a:off x="3122763" y="12223"/>
            <a:ext cx="5969480" cy="70788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UNITED STATES ARMY COMBATIVES </a:t>
            </a:r>
            <a:r>
              <a:rPr lang="en-US" sz="2000" b="1" dirty="0" smtClean="0">
                <a:latin typeface="Times New Roman" panose="02020603050405020304" pitchFamily="18" charset="0"/>
                <a:cs typeface="Times New Roman" panose="02020603050405020304" pitchFamily="18" charset="0"/>
              </a:rPr>
              <a:t>COURSE</a:t>
            </a:r>
          </a:p>
          <a:p>
            <a:pPr algn="ctr"/>
            <a:r>
              <a:rPr lang="en-US" sz="2000" b="1" dirty="0" smtClean="0">
                <a:latin typeface="Times New Roman" panose="02020603050405020304" pitchFamily="18" charset="0"/>
                <a:cs typeface="Times New Roman" panose="02020603050405020304" pitchFamily="18" charset="0"/>
              </a:rPr>
              <a:t>1/29 Infantry Regiment, Fort Benning GA</a:t>
            </a:r>
            <a:endParaRPr lang="en-US" sz="2000"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FEE089D9-B2BD-43EC-A8F6-66D65FAF349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825" t="4294" r="6402" b="12450"/>
          <a:stretch/>
        </p:blipFill>
        <p:spPr>
          <a:xfrm rot="5400000">
            <a:off x="-469518" y="2156778"/>
            <a:ext cx="3823205" cy="2884171"/>
          </a:xfrm>
          <a:prstGeom prst="rect">
            <a:avLst/>
          </a:prstGeom>
        </p:spPr>
      </p:pic>
      <p:pic>
        <p:nvPicPr>
          <p:cNvPr id="10" name="Picture 9">
            <a:extLst>
              <a:ext uri="{FF2B5EF4-FFF2-40B4-BE49-F238E27FC236}">
                <a16:creationId xmlns:a16="http://schemas.microsoft.com/office/drawing/2014/main" xmlns="" id="{3D54EEC4-7789-4891-8B4D-79BF7D45982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386" t="13367" r="11929" b="18705"/>
          <a:stretch/>
        </p:blipFill>
        <p:spPr>
          <a:xfrm rot="5400000">
            <a:off x="2671560" y="2138462"/>
            <a:ext cx="3823207" cy="2920802"/>
          </a:xfrm>
          <a:prstGeom prst="rect">
            <a:avLst/>
          </a:prstGeom>
        </p:spPr>
      </p:pic>
      <p:pic>
        <p:nvPicPr>
          <p:cNvPr id="11" name="Picture 10">
            <a:extLst>
              <a:ext uri="{FF2B5EF4-FFF2-40B4-BE49-F238E27FC236}">
                <a16:creationId xmlns:a16="http://schemas.microsoft.com/office/drawing/2014/main" xmlns="" id="{BB9F5C23-D4B8-49F4-87DB-386FF2FB1BF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313" t="3062" r="3894" b="15618"/>
          <a:stretch/>
        </p:blipFill>
        <p:spPr>
          <a:xfrm rot="5400000">
            <a:off x="5737566" y="2155790"/>
            <a:ext cx="3823207" cy="2886146"/>
          </a:xfrm>
          <a:prstGeom prst="rect">
            <a:avLst/>
          </a:prstGeom>
        </p:spPr>
      </p:pic>
      <p:pic>
        <p:nvPicPr>
          <p:cNvPr id="12" name="Picture 11">
            <a:extLst>
              <a:ext uri="{FF2B5EF4-FFF2-40B4-BE49-F238E27FC236}">
                <a16:creationId xmlns:a16="http://schemas.microsoft.com/office/drawing/2014/main" xmlns="" id="{036EDCA2-C960-41BB-9785-36FE6B70C3D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561" t="7287" r="5083" b="9281"/>
          <a:stretch/>
        </p:blipFill>
        <p:spPr>
          <a:xfrm rot="5400000">
            <a:off x="8843550" y="2183661"/>
            <a:ext cx="3844851" cy="2852047"/>
          </a:xfrm>
          <a:prstGeom prst="rect">
            <a:avLst/>
          </a:prstGeom>
        </p:spPr>
      </p:pic>
      <p:sp>
        <p:nvSpPr>
          <p:cNvPr id="13" name="TextBox 12"/>
          <p:cNvSpPr txBox="1"/>
          <p:nvPr/>
        </p:nvSpPr>
        <p:spPr>
          <a:xfrm>
            <a:off x="-1" y="1027833"/>
            <a:ext cx="2490538" cy="369332"/>
          </a:xfrm>
          <a:prstGeom prst="rect">
            <a:avLst/>
          </a:prstGeom>
          <a:noFill/>
        </p:spPr>
        <p:txBody>
          <a:bodyPr wrap="square" rtlCol="0">
            <a:spAutoFit/>
          </a:bodyPr>
          <a:lstStyle/>
          <a:p>
            <a:r>
              <a:rPr lang="en-US" i="1" dirty="0" smtClean="0"/>
              <a:t>RPT Handout</a:t>
            </a:r>
            <a:endParaRPr lang="en-US" i="1" dirty="0"/>
          </a:p>
        </p:txBody>
      </p:sp>
      <p:sp>
        <p:nvSpPr>
          <p:cNvPr id="14" name="TextBox 13"/>
          <p:cNvSpPr txBox="1"/>
          <p:nvPr/>
        </p:nvSpPr>
        <p:spPr>
          <a:xfrm>
            <a:off x="3122762" y="1027833"/>
            <a:ext cx="2490538" cy="369332"/>
          </a:xfrm>
          <a:prstGeom prst="rect">
            <a:avLst/>
          </a:prstGeom>
          <a:noFill/>
        </p:spPr>
        <p:txBody>
          <a:bodyPr wrap="square" rtlCol="0">
            <a:spAutoFit/>
          </a:bodyPr>
          <a:lstStyle/>
          <a:p>
            <a:r>
              <a:rPr lang="en-US" i="1" dirty="0" smtClean="0"/>
              <a:t>History of </a:t>
            </a:r>
            <a:r>
              <a:rPr lang="en-US" i="1" dirty="0" err="1" smtClean="0"/>
              <a:t>Combatives</a:t>
            </a:r>
            <a:endParaRPr lang="en-US" i="1" dirty="0"/>
          </a:p>
        </p:txBody>
      </p:sp>
      <p:sp>
        <p:nvSpPr>
          <p:cNvPr id="15" name="TextBox 14"/>
          <p:cNvSpPr txBox="1"/>
          <p:nvPr/>
        </p:nvSpPr>
        <p:spPr>
          <a:xfrm>
            <a:off x="6206095" y="1027833"/>
            <a:ext cx="2886147" cy="369332"/>
          </a:xfrm>
          <a:prstGeom prst="rect">
            <a:avLst/>
          </a:prstGeom>
          <a:noFill/>
        </p:spPr>
        <p:txBody>
          <a:bodyPr wrap="square" rtlCol="0">
            <a:spAutoFit/>
          </a:bodyPr>
          <a:lstStyle/>
          <a:p>
            <a:r>
              <a:rPr lang="en-US" i="1" dirty="0" smtClean="0"/>
              <a:t>Course Technical Evaluation</a:t>
            </a:r>
            <a:endParaRPr lang="en-US" i="1" dirty="0"/>
          </a:p>
        </p:txBody>
      </p:sp>
      <p:sp>
        <p:nvSpPr>
          <p:cNvPr id="16" name="TextBox 15"/>
          <p:cNvSpPr txBox="1"/>
          <p:nvPr/>
        </p:nvSpPr>
        <p:spPr>
          <a:xfrm>
            <a:off x="9339951" y="1027833"/>
            <a:ext cx="2751785" cy="369332"/>
          </a:xfrm>
          <a:prstGeom prst="rect">
            <a:avLst/>
          </a:prstGeom>
          <a:noFill/>
        </p:spPr>
        <p:txBody>
          <a:bodyPr wrap="square" rtlCol="0">
            <a:spAutoFit/>
          </a:bodyPr>
          <a:lstStyle/>
          <a:p>
            <a:r>
              <a:rPr lang="en-US" i="1" dirty="0" smtClean="0"/>
              <a:t>Course Written Evaluation</a:t>
            </a:r>
            <a:endParaRPr lang="en-US" i="1" dirty="0"/>
          </a:p>
        </p:txBody>
      </p:sp>
    </p:spTree>
    <p:extLst>
      <p:ext uri="{BB962C8B-B14F-4D97-AF65-F5344CB8AC3E}">
        <p14:creationId xmlns:p14="http://schemas.microsoft.com/office/powerpoint/2010/main" val="22532305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6384377-4975-47EE-94C8-E78140675018}" vid="{ED4C20D5-08B1-42AC-8905-19C5E7215B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USACC PP Template</Template>
  <TotalTime>685</TotalTime>
  <Words>1368</Words>
  <Application>Microsoft Office PowerPoint</Application>
  <PresentationFormat>Widescreen</PresentationFormat>
  <Paragraphs>124</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Times New Roman</vt:lpstr>
      <vt:lpstr>Office Theme</vt:lpstr>
      <vt:lpstr>Combatives Instructor Book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United States Army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Anderson</dc:creator>
  <cp:lastModifiedBy>Caskey, Anthony S. SGT MIL USA TRADOC</cp:lastModifiedBy>
  <cp:revision>37</cp:revision>
  <cp:lastPrinted>2017-08-03T16:09:24Z</cp:lastPrinted>
  <dcterms:created xsi:type="dcterms:W3CDTF">2017-08-01T13:50:24Z</dcterms:created>
  <dcterms:modified xsi:type="dcterms:W3CDTF">2017-08-10T19:08:40Z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